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73" r:id="rId3"/>
    <p:sldId id="382" r:id="rId4"/>
    <p:sldId id="387" r:id="rId5"/>
    <p:sldId id="388" r:id="rId6"/>
    <p:sldId id="353" r:id="rId7"/>
    <p:sldId id="354" r:id="rId8"/>
    <p:sldId id="402" r:id="rId9"/>
    <p:sldId id="403" r:id="rId10"/>
    <p:sldId id="367" r:id="rId11"/>
    <p:sldId id="368" r:id="rId12"/>
    <p:sldId id="369" r:id="rId13"/>
    <p:sldId id="383" r:id="rId14"/>
    <p:sldId id="392" r:id="rId15"/>
    <p:sldId id="366" r:id="rId16"/>
    <p:sldId id="396" r:id="rId17"/>
    <p:sldId id="397" r:id="rId18"/>
    <p:sldId id="398" r:id="rId19"/>
    <p:sldId id="399" r:id="rId20"/>
    <p:sldId id="341" r:id="rId21"/>
    <p:sldId id="378" r:id="rId22"/>
    <p:sldId id="358" r:id="rId23"/>
    <p:sldId id="359" r:id="rId24"/>
    <p:sldId id="360" r:id="rId25"/>
    <p:sldId id="361" r:id="rId26"/>
    <p:sldId id="400" r:id="rId27"/>
    <p:sldId id="401" r:id="rId28"/>
    <p:sldId id="389" r:id="rId29"/>
    <p:sldId id="390" r:id="rId30"/>
    <p:sldId id="394" r:id="rId31"/>
    <p:sldId id="395" r:id="rId32"/>
    <p:sldId id="393" r:id="rId33"/>
    <p:sldId id="372" r:id="rId34"/>
    <p:sldId id="343" r:id="rId35"/>
    <p:sldId id="381" r:id="rId36"/>
    <p:sldId id="380" r:id="rId3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DA310-940E-4BA6-A19A-6EB206D832E3}" type="datetimeFigureOut">
              <a:rPr lang="hr-HR" smtClean="0"/>
              <a:t>6.12.2023.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9B568-BAC0-43EA-8DC2-426630662B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862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A34744-B4B5-45E5-B445-7A8DF238C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8DBAC16-BACE-4072-924A-79FABD463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45D1725-1D8F-4E92-A153-14354AF12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2CA5-D2F0-4F08-B237-62EC629EF826}" type="datetime1">
              <a:rPr lang="hr-HR" smtClean="0"/>
              <a:t>6.12.2023.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EECB634-C655-4392-9F27-FF34BA18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PRAGMA. Vše o nama na: www.udruga-pragma.hr i www.blizu.eu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DFFA838-82A3-4F10-A1D4-37F5C38AF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4806-63B9-4719-9991-83C222CD3A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6626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8C26DD-9FC1-42A2-A281-98A76D535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AF7A543-4540-4230-B520-214AD2E35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7ABD37C-9188-43FB-A620-5FFE85215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F33B-02A8-490D-97F4-616498900349}" type="datetime1">
              <a:rPr lang="hr-HR" smtClean="0"/>
              <a:t>6.12.2023.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18E9D12-DF98-4F42-A04C-3CCFE209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PRAGMA. Vše o nama na: www.udruga-pragma.hr i www.blizu.eu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9E41CAE-6882-4E57-8D2A-D8FC4029F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4806-63B9-4719-9991-83C222CD3A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59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9B0A35F-AD33-4250-A8B5-5A7D89720B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77970BC-BFB7-4EC2-A157-13382AB3D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EB94FA7-A7B7-4241-A042-AC52F92A8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3875-93D3-4452-9CEF-181BA985EE5A}" type="datetime1">
              <a:rPr lang="hr-HR" smtClean="0"/>
              <a:t>6.12.2023.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127F5F1-2E85-486A-8B43-9C1503319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PRAGMA. Vše o nama na: www.udruga-pragma.hr i www.blizu.eu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D2DCB55-CE8F-4614-8319-8120B91AE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4806-63B9-4719-9991-83C222CD3A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75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15698D-82D8-4C20-A750-3244B25B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938A0EE-DB3C-4F12-9BCF-F861A39CF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2697D87-3ADA-449C-AFBF-E62817E8D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0AE9A-B1D0-4299-B5FC-EE400DDAA71D}" type="datetime1">
              <a:rPr lang="hr-HR" smtClean="0"/>
              <a:t>6.12.2023.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E61809A-35F0-4EB0-995D-5577B6F21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PRAGMA. Vše o nama na: www.udruga-pragma.hr i www.blizu.eu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4634912-87C7-45B5-911B-4E35BA33C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4806-63B9-4719-9991-83C222CD3A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475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0E8D28-1819-492E-850A-A3445B736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1EF95C0-8F3C-4BEB-B15A-53BACD7A1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225CBB0-4E9C-467E-86A3-57E098C31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4AB7-A24C-42E0-A2B2-EF912B836910}" type="datetime1">
              <a:rPr lang="hr-HR" smtClean="0"/>
              <a:t>6.12.2023.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A2F72A8-1B87-4A5B-9B81-003126873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PRAGMA. Vše o nama na: www.udruga-pragma.hr i www.blizu.eu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BD3D4D1-8229-47FD-BB8F-3F1ADFD7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4806-63B9-4719-9991-83C222CD3A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916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B33677-4D08-4723-A9AC-741FE3C00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ED4ADBA-E7CC-421D-911E-67E5D21027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DBBDDD0-1635-401B-B687-333A8CEF9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D1D45DC-26A3-4C61-BBAA-36D4C02C2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F6750-72C7-4768-949A-5E0BB457591B}" type="datetime1">
              <a:rPr lang="hr-HR" smtClean="0"/>
              <a:t>6.12.2023.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5507F2B-051B-48AF-8A73-71B61D79F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PRAGMA. Vše o nama na: www.udruga-pragma.hr i www.blizu.eu</a:t>
            </a: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B2EA7A3-9BE3-4AE6-8AFF-969405F55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4806-63B9-4719-9991-83C222CD3A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994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0BBD98-45F6-40E6-A4D0-143BBB897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04580DE-0EAC-4819-B20A-F804CA654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8403E40-F885-4864-A2CD-7AB591CB4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2FEF8684-1BC1-4421-B86B-D317E45F48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E2E9757-CA8F-476E-B1D4-421957CB98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E53A2E7D-20D0-4F12-A959-71CC87E30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63D7-9371-488F-A9D6-E42BAA0E3350}" type="datetime1">
              <a:rPr lang="hr-HR" smtClean="0"/>
              <a:t>6.12.2023.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156CE66-F045-4C88-9747-93F296D29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PRAGMA. Vše o nama na: www.udruga-pragma.hr i www.blizu.eu</a:t>
            </a:r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4076C8C5-04E5-4B62-86B9-91FDD1619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4806-63B9-4719-9991-83C222CD3A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790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51B6D6-064F-49F1-A2E5-B75D8ABC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16029957-0E73-4F71-8EF6-2AA3FCF13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1AD0-4FFF-4FB9-BCAF-4F61171FCA85}" type="datetime1">
              <a:rPr lang="hr-HR" smtClean="0"/>
              <a:t>6.12.2023.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B43A71D-D24B-4482-B1F4-FECE98484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PRAGMA. Vše o nama na: www.udruga-pragma.hr i www.blizu.eu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0438F734-FD24-4A31-AB32-3F29E36B3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4806-63B9-4719-9991-83C222CD3A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5501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0AAC814-4D6C-41E2-B64A-8E89DD845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3BE9-C8A5-4715-B02E-9A1850A089CE}" type="datetime1">
              <a:rPr lang="hr-HR" smtClean="0"/>
              <a:t>6.12.2023.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5F963C06-BFAC-46C3-BC09-DF10CBE49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PRAGMA. Vše o nama na: www.udruga-pragma.hr i www.blizu.eu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663A11E-6A2F-4405-A071-30FE2116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4806-63B9-4719-9991-83C222CD3A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4742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ADD9A6-6B2C-4367-9AB5-1FC8EE00C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C4F258-6B00-43E6-849B-F933DA679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F8BCEAB-EED6-4228-BAA9-D38A8221F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ABFE97E-A5DA-43A4-991F-1AFE7415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7E6A-0BCB-433E-BE2E-1C767A4B1769}" type="datetime1">
              <a:rPr lang="hr-HR" smtClean="0"/>
              <a:t>6.12.2023.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4FFC753-9C8C-420B-B43B-99545B884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PRAGMA. Vše o nama na: www.udruga-pragma.hr i www.blizu.eu</a:t>
            </a: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67FD392-11BA-411B-9695-478D915E7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4806-63B9-4719-9991-83C222CD3A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205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06F6EC-A224-46BF-9874-7F1D42555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431F701B-E540-467E-9BD4-1A4CEA82E6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73C6797-79EA-4DAD-95D3-3664DCFBB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719C295-9CF9-4B12-85C8-0AD206C10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58D3-95D1-4BAF-876E-D270A180CC2F}" type="datetime1">
              <a:rPr lang="hr-HR" smtClean="0"/>
              <a:t>6.12.2023.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1D9F7D8-E480-4AE5-A738-CCF8C1D6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PRAGMA. Vše o nama na: www.udruga-pragma.hr i www.blizu.eu</a:t>
            </a: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18235CE-93C8-4D5D-A8D3-2E4E44C4E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4806-63B9-4719-9991-83C222CD3A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92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5B0D991-40AD-4FFD-97A7-79382CBD7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3BCA318-D52D-465C-837E-11DF1E36D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E9F5F8A-40A3-42AD-AFC2-B66B2D2549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2CCF5-4E12-416B-A779-D94C945F14AF}" type="datetime1">
              <a:rPr lang="hr-HR" smtClean="0"/>
              <a:t>6.12.2023.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1EBF317-AAFA-405E-A8CF-B9776DAFDB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/>
              <a:t>© PRAGMA. Vše o nama na: www.udruga-pragma.hr i www.blizu.eu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72020EC-93D1-4EFB-A8DA-6CB651FCE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B4806-63B9-4719-9991-83C222CD3A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521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blizu.eu/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://www.udruga-pragma.h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7A8221-0C2F-4505-B6BD-AA87E86259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Kviz znanja o ovisnostima</a:t>
            </a:r>
            <a:endParaRPr lang="hr-HR" b="1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3BEE43B-236A-4B70-9201-8448772419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Mjesec borbe protiv ovisnosti (15.</a:t>
            </a:r>
            <a:r>
              <a:rPr lang="hr-HR" b="1" dirty="0"/>
              <a:t> </a:t>
            </a:r>
            <a:r>
              <a:rPr lang="en-US" b="1" dirty="0"/>
              <a:t>studenog – 15.</a:t>
            </a:r>
            <a:r>
              <a:rPr lang="hr-HR" b="1" dirty="0"/>
              <a:t> </a:t>
            </a:r>
            <a:r>
              <a:rPr lang="en-US" b="1" dirty="0"/>
              <a:t>prosinca)</a:t>
            </a:r>
            <a:endParaRPr lang="hr-HR" b="1" dirty="0"/>
          </a:p>
        </p:txBody>
      </p:sp>
      <p:sp>
        <p:nvSpPr>
          <p:cNvPr id="6" name="Rezervirano mjesto podnožja 1">
            <a:extLst>
              <a:ext uri="{FF2B5EF4-FFF2-40B4-BE49-F238E27FC236}">
                <a16:creationId xmlns:a16="http://schemas.microsoft.com/office/drawing/2014/main" id="{F4F1F11D-2A05-4187-9227-65266A125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/>
              <a:t>© PRAGMA. Vše o nama na: www.udruga-pragma.hr i www.blizu.eu</a:t>
            </a:r>
            <a:endParaRPr lang="en-GB" dirty="0"/>
          </a:p>
        </p:txBody>
      </p:sp>
      <p:pic>
        <p:nvPicPr>
          <p:cNvPr id="4" name="Picture 12" descr="pragma_boja-rgb">
            <a:extLst>
              <a:ext uri="{FF2B5EF4-FFF2-40B4-BE49-F238E27FC236}">
                <a16:creationId xmlns:a16="http://schemas.microsoft.com/office/drawing/2014/main" id="{78DED55C-EE70-6923-9C48-D97B3C772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696" y="1217722"/>
            <a:ext cx="1924607" cy="76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433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66A777-3F17-464E-A81B-081BF6D6F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41" y="380761"/>
            <a:ext cx="11835685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4</a:t>
            </a:r>
            <a:r>
              <a:rPr lang="en-US" sz="4000" b="1" dirty="0"/>
              <a:t>. </a:t>
            </a:r>
            <a:r>
              <a:rPr lang="hr-HR" sz="4000" b="1" dirty="0"/>
              <a:t>Što se podrazumijeva pod pojmom „tolerancija” na droge?</a:t>
            </a:r>
            <a:endParaRPr lang="hr-HR" sz="4000" dirty="0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534470DF-A5D6-48D9-8843-1F9FFD725327}"/>
              </a:ext>
            </a:extLst>
          </p:cNvPr>
          <p:cNvSpPr/>
          <p:nvPr/>
        </p:nvSpPr>
        <p:spPr>
          <a:xfrm>
            <a:off x="1078230" y="2555556"/>
            <a:ext cx="4831080" cy="983932"/>
          </a:xfrm>
          <a:prstGeom prst="round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>
                <a:latin typeface="Calibri" pitchFamily="34" charset="0"/>
                <a:cs typeface="Arial" charset="0"/>
              </a:rPr>
              <a:t>A) </a:t>
            </a:r>
            <a:r>
              <a:rPr lang="en-US" err="1">
                <a:latin typeface="Calibri" pitchFamily="34" charset="0"/>
                <a:cs typeface="Arial" charset="0"/>
              </a:rPr>
              <a:t>Sve</a:t>
            </a:r>
            <a:r>
              <a:rPr lang="en-US">
                <a:latin typeface="Calibri" pitchFamily="34" charset="0"/>
                <a:cs typeface="Arial" charset="0"/>
              </a:rPr>
              <a:t> </a:t>
            </a:r>
            <a:r>
              <a:rPr lang="en-US" err="1">
                <a:latin typeface="Calibri" pitchFamily="34" charset="0"/>
                <a:cs typeface="Arial" charset="0"/>
              </a:rPr>
              <a:t>manja</a:t>
            </a:r>
            <a:r>
              <a:rPr lang="en-US">
                <a:latin typeface="Calibri" pitchFamily="34" charset="0"/>
                <a:cs typeface="Arial" charset="0"/>
              </a:rPr>
              <a:t> </a:t>
            </a:r>
            <a:r>
              <a:rPr lang="en-US" err="1">
                <a:latin typeface="Calibri" pitchFamily="34" charset="0"/>
                <a:cs typeface="Arial" charset="0"/>
              </a:rPr>
              <a:t>potreba</a:t>
            </a:r>
            <a:r>
              <a:rPr lang="en-US">
                <a:latin typeface="Calibri" pitchFamily="34" charset="0"/>
                <a:cs typeface="Arial" charset="0"/>
              </a:rPr>
              <a:t> za </a:t>
            </a:r>
            <a:r>
              <a:rPr lang="en-US" err="1">
                <a:latin typeface="Calibri" pitchFamily="34" charset="0"/>
                <a:cs typeface="Arial" charset="0"/>
              </a:rPr>
              <a:t>ispobavanjem</a:t>
            </a:r>
            <a:r>
              <a:rPr lang="en-US">
                <a:latin typeface="Calibri" pitchFamily="34" charset="0"/>
                <a:cs typeface="Arial" charset="0"/>
              </a:rPr>
              <a:t> </a:t>
            </a:r>
            <a:r>
              <a:rPr lang="en-US" err="1">
                <a:latin typeface="Calibri" pitchFamily="34" charset="0"/>
                <a:cs typeface="Arial" charset="0"/>
              </a:rPr>
              <a:t>novih</a:t>
            </a:r>
            <a:r>
              <a:rPr lang="en-US">
                <a:latin typeface="Calibri" pitchFamily="34" charset="0"/>
                <a:cs typeface="Arial" charset="0"/>
              </a:rPr>
              <a:t> </a:t>
            </a:r>
            <a:r>
              <a:rPr lang="en-US" err="1">
                <a:latin typeface="Calibri" pitchFamily="34" charset="0"/>
                <a:cs typeface="Arial" charset="0"/>
              </a:rPr>
              <a:t>droga</a:t>
            </a:r>
            <a:endParaRPr lang="hr-HR">
              <a:latin typeface="Calibri" pitchFamily="34" charset="0"/>
              <a:cs typeface="Arial" charset="0"/>
            </a:endParaRPr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F8545084-17BE-4646-90B4-C53512DAF69F}"/>
              </a:ext>
            </a:extLst>
          </p:cNvPr>
          <p:cNvSpPr/>
          <p:nvPr/>
        </p:nvSpPr>
        <p:spPr>
          <a:xfrm>
            <a:off x="1078230" y="3912390"/>
            <a:ext cx="4831080" cy="983932"/>
          </a:xfrm>
          <a:prstGeom prst="round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>
                <a:latin typeface="Calibri" pitchFamily="34" charset="0"/>
                <a:cs typeface="Arial" charset="0"/>
              </a:rPr>
              <a:t>C) </a:t>
            </a:r>
            <a:r>
              <a:rPr lang="hr-HR">
                <a:latin typeface="Calibri" pitchFamily="34" charset="0"/>
                <a:cs typeface="Arial" charset="0"/>
              </a:rPr>
              <a:t>Sve veća i veća količina droge je potrebna za proizvodnju istog efekta.  </a:t>
            </a:r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1D997850-A6FD-4C48-B1F7-5BFE88B82699}"/>
              </a:ext>
            </a:extLst>
          </p:cNvPr>
          <p:cNvSpPr/>
          <p:nvPr/>
        </p:nvSpPr>
        <p:spPr>
          <a:xfrm>
            <a:off x="6522720" y="3912390"/>
            <a:ext cx="4831080" cy="983932"/>
          </a:xfrm>
          <a:prstGeom prst="round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>
                <a:latin typeface="Calibri" pitchFamily="34" charset="0"/>
                <a:cs typeface="Arial" charset="0"/>
              </a:rPr>
              <a:t>D) </a:t>
            </a:r>
            <a:r>
              <a:rPr lang="hr-HR">
                <a:latin typeface="Calibri" pitchFamily="34" charset="0"/>
                <a:cs typeface="Arial" charset="0"/>
              </a:rPr>
              <a:t>Želja za isprobavanjem novih oblika droge. </a:t>
            </a:r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6B92C909-28F2-498B-9D45-E96EC5F850FD}"/>
              </a:ext>
            </a:extLst>
          </p:cNvPr>
          <p:cNvSpPr/>
          <p:nvPr/>
        </p:nvSpPr>
        <p:spPr>
          <a:xfrm>
            <a:off x="6522720" y="2555556"/>
            <a:ext cx="4831080" cy="983932"/>
          </a:xfrm>
          <a:prstGeom prst="round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dirty="0">
                <a:latin typeface="Calibri" pitchFamily="34" charset="0"/>
                <a:cs typeface="Arial" charset="0"/>
              </a:rPr>
              <a:t>B) </a:t>
            </a:r>
            <a:r>
              <a:rPr lang="hr-HR" dirty="0">
                <a:latin typeface="Calibri" pitchFamily="34" charset="0"/>
                <a:cs typeface="Arial" charset="0"/>
              </a:rPr>
              <a:t>Sve </a:t>
            </a:r>
            <a:r>
              <a:rPr lang="en-US" dirty="0" err="1">
                <a:latin typeface="Calibri" pitchFamily="34" charset="0"/>
                <a:cs typeface="Arial" charset="0"/>
              </a:rPr>
              <a:t>manja</a:t>
            </a:r>
            <a:r>
              <a:rPr lang="en-US" dirty="0">
                <a:latin typeface="Calibri" pitchFamily="34" charset="0"/>
                <a:cs typeface="Arial" charset="0"/>
              </a:rPr>
              <a:t> </a:t>
            </a:r>
            <a:r>
              <a:rPr lang="hr-HR" dirty="0">
                <a:latin typeface="Calibri" pitchFamily="34" charset="0"/>
                <a:cs typeface="Arial" charset="0"/>
              </a:rPr>
              <a:t>količina droge je potrebna za proizvodnju istog učinka. </a:t>
            </a:r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14BDB12F-5068-426C-A69F-4EBB86A04ECA}"/>
              </a:ext>
            </a:extLst>
          </p:cNvPr>
          <p:cNvSpPr/>
          <p:nvPr/>
        </p:nvSpPr>
        <p:spPr>
          <a:xfrm>
            <a:off x="1078230" y="3912390"/>
            <a:ext cx="4831080" cy="983932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dirty="0">
                <a:latin typeface="Calibri" pitchFamily="34" charset="0"/>
                <a:cs typeface="Arial" charset="0"/>
              </a:rPr>
              <a:t>C) </a:t>
            </a:r>
            <a:r>
              <a:rPr lang="hr-HR" dirty="0">
                <a:latin typeface="Calibri" pitchFamily="34" charset="0"/>
                <a:cs typeface="Arial" charset="0"/>
              </a:rPr>
              <a:t>Sve veća i veća količina droge je potrebna za proizvodnju istog učinka.  </a:t>
            </a:r>
          </a:p>
        </p:txBody>
      </p:sp>
      <p:pic>
        <p:nvPicPr>
          <p:cNvPr id="10" name="Picture 12" descr="pragma_boja-rgb">
            <a:extLst>
              <a:ext uri="{FF2B5EF4-FFF2-40B4-BE49-F238E27FC236}">
                <a16:creationId xmlns:a16="http://schemas.microsoft.com/office/drawing/2014/main" id="{0534696B-6FC0-445B-9CAF-8770120AF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zervirano mjesto podnožja 1">
            <a:extLst>
              <a:ext uri="{FF2B5EF4-FFF2-40B4-BE49-F238E27FC236}">
                <a16:creationId xmlns:a16="http://schemas.microsoft.com/office/drawing/2014/main" id="{035311DC-978F-4664-856E-EB9AEEAC7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/>
              <a:t>© PRAGMA. Vše o nama na: www.udruga-pragma.hr i www.blizu.eu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24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8E612694-D129-4EB5-A836-D169A049C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2125"/>
            <a:ext cx="12192000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dirty="0" err="1"/>
              <a:t>Tolerancija</a:t>
            </a:r>
            <a:r>
              <a:rPr lang="en-US" sz="2400" dirty="0"/>
              <a:t> </a:t>
            </a:r>
            <a:r>
              <a:rPr lang="en-US" sz="2400" dirty="0" err="1"/>
              <a:t>opisuje</a:t>
            </a:r>
            <a:r>
              <a:rPr lang="en-US" sz="2400" dirty="0"/>
              <a:t> </a:t>
            </a:r>
            <a:r>
              <a:rPr lang="en-US" sz="2400" dirty="0" err="1"/>
              <a:t>potrebu</a:t>
            </a:r>
            <a:r>
              <a:rPr lang="en-US" sz="2400" dirty="0"/>
              <a:t> za </a:t>
            </a:r>
            <a:r>
              <a:rPr lang="en-US" sz="2400" dirty="0" err="1"/>
              <a:t>progresivnim</a:t>
            </a:r>
            <a:r>
              <a:rPr lang="en-US" sz="2400" dirty="0"/>
              <a:t> </a:t>
            </a:r>
            <a:r>
              <a:rPr lang="en-US" sz="2400" dirty="0" err="1"/>
              <a:t>povećanjem</a:t>
            </a:r>
            <a:r>
              <a:rPr lang="en-US" sz="2400" dirty="0"/>
              <a:t> doze </a:t>
            </a:r>
            <a:r>
              <a:rPr lang="en-US" sz="2400" dirty="0" err="1"/>
              <a:t>tvari</a:t>
            </a:r>
            <a:r>
              <a:rPr lang="en-US" sz="2400" dirty="0"/>
              <a:t> </a:t>
            </a:r>
            <a:r>
              <a:rPr lang="en-US" sz="2400" dirty="0" err="1"/>
              <a:t>kako</a:t>
            </a:r>
            <a:r>
              <a:rPr lang="en-US" sz="2400" dirty="0"/>
              <a:t> bi </a:t>
            </a:r>
            <a:r>
              <a:rPr lang="en-US" sz="2400" dirty="0" err="1"/>
              <a:t>ona</a:t>
            </a:r>
            <a:r>
              <a:rPr lang="en-US" sz="2400" dirty="0"/>
              <a:t> </a:t>
            </a:r>
            <a:r>
              <a:rPr lang="en-US" sz="2400" dirty="0" err="1"/>
              <a:t>izazvala</a:t>
            </a:r>
            <a:r>
              <a:rPr lang="en-US" sz="2400" dirty="0"/>
              <a:t> </a:t>
            </a:r>
            <a:r>
              <a:rPr lang="en-US" sz="2400" dirty="0" err="1"/>
              <a:t>učinak</a:t>
            </a:r>
            <a:r>
              <a:rPr lang="en-US" sz="2400" dirty="0"/>
              <a:t> koji je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početku</a:t>
            </a:r>
            <a:r>
              <a:rPr lang="en-US" sz="2400" dirty="0"/>
              <a:t> </a:t>
            </a:r>
            <a:r>
              <a:rPr lang="en-US" sz="2400" dirty="0" err="1"/>
              <a:t>postignut</a:t>
            </a:r>
            <a:r>
              <a:rPr lang="en-US" sz="2400" dirty="0"/>
              <a:t> s </a:t>
            </a:r>
            <a:r>
              <a:rPr lang="en-US" sz="2400" dirty="0" err="1"/>
              <a:t>manjim</a:t>
            </a:r>
            <a:r>
              <a:rPr lang="en-US" sz="2400" dirty="0"/>
              <a:t> </a:t>
            </a:r>
            <a:r>
              <a:rPr lang="en-US" sz="2400" dirty="0" err="1"/>
              <a:t>dozama</a:t>
            </a:r>
            <a:r>
              <a:rPr lang="en-US" sz="2400" dirty="0"/>
              <a:t>.</a:t>
            </a:r>
            <a:endParaRPr lang="hr-HR" sz="2400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DEDEB307-AD08-47C8-8AB0-B87FA0BB47EF}"/>
              </a:ext>
            </a:extLst>
          </p:cNvPr>
          <p:cNvSpPr/>
          <p:nvPr/>
        </p:nvSpPr>
        <p:spPr>
          <a:xfrm>
            <a:off x="4046718" y="4198358"/>
            <a:ext cx="62214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Kako biste pojam „tolerancije” opisali</a:t>
            </a:r>
            <a:r>
              <a:rPr lang="en-US" b="1" dirty="0"/>
              <a:t> </a:t>
            </a:r>
            <a:r>
              <a:rPr lang="en-US" b="1" dirty="0" err="1"/>
              <a:t>kod</a:t>
            </a:r>
            <a:r>
              <a:rPr lang="en-US" b="1" dirty="0"/>
              <a:t> ovisnosti o </a:t>
            </a:r>
            <a:r>
              <a:rPr lang="en-US" b="1" dirty="0" err="1"/>
              <a:t>alkoholu</a:t>
            </a:r>
            <a:r>
              <a:rPr lang="hr-HR" b="1" dirty="0"/>
              <a:t>?</a:t>
            </a:r>
          </a:p>
        </p:txBody>
      </p:sp>
      <p:pic>
        <p:nvPicPr>
          <p:cNvPr id="7" name="Picture 12" descr="pragma_boja-rgb">
            <a:extLst>
              <a:ext uri="{FF2B5EF4-FFF2-40B4-BE49-F238E27FC236}">
                <a16:creationId xmlns:a16="http://schemas.microsoft.com/office/drawing/2014/main" id="{34908B44-4E08-4701-9F3F-8204D7E56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File:Discussion.png - Wikimedia Commons">
            <a:extLst>
              <a:ext uri="{FF2B5EF4-FFF2-40B4-BE49-F238E27FC236}">
                <a16:creationId xmlns:a16="http://schemas.microsoft.com/office/drawing/2014/main" id="{E6C73AB9-04F8-4574-800F-9920DBF20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425" y="4198358"/>
            <a:ext cx="763294" cy="4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zervirano mjesto podnožja 1">
            <a:extLst>
              <a:ext uri="{FF2B5EF4-FFF2-40B4-BE49-F238E27FC236}">
                <a16:creationId xmlns:a16="http://schemas.microsoft.com/office/drawing/2014/main" id="{CF9F4C61-8BAD-4D00-83AF-0FFD04C70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/>
              <a:t>© PRAGMA. Vše o nama na: www.udruga-pragma.hr i www.blizu.eu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03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EC4B9E-080D-4A14-8A46-BD053114B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366" y="231920"/>
            <a:ext cx="11668259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5.</a:t>
            </a:r>
            <a:r>
              <a:rPr lang="en-US" sz="4000" b="1" dirty="0"/>
              <a:t> </a:t>
            </a:r>
            <a:r>
              <a:rPr lang="en-US" sz="4000" b="1" dirty="0" err="1"/>
              <a:t>Što</a:t>
            </a:r>
            <a:r>
              <a:rPr lang="en-US" sz="4000" b="1" dirty="0"/>
              <a:t> od </a:t>
            </a:r>
            <a:r>
              <a:rPr lang="en-US" sz="4000" b="1" dirty="0" err="1"/>
              <a:t>navedenog</a:t>
            </a:r>
            <a:r>
              <a:rPr lang="en-US" sz="4000" b="1" dirty="0"/>
              <a:t> </a:t>
            </a:r>
            <a:r>
              <a:rPr lang="en-US" sz="4000" b="1" dirty="0" err="1"/>
              <a:t>nije</a:t>
            </a:r>
            <a:r>
              <a:rPr lang="en-US" sz="4000" b="1" dirty="0"/>
              <a:t> </a:t>
            </a:r>
            <a:r>
              <a:rPr lang="hr-HR" sz="4000" b="1" dirty="0"/>
              <a:t>simptom</a:t>
            </a:r>
            <a:r>
              <a:rPr lang="en-US" sz="4000" b="1" dirty="0"/>
              <a:t> pr</a:t>
            </a:r>
            <a:r>
              <a:rPr lang="hr-HR" sz="4000" b="1" dirty="0" err="1"/>
              <a:t>edoziranja</a:t>
            </a:r>
            <a:r>
              <a:rPr lang="hr-HR" sz="4000" b="1" dirty="0"/>
              <a:t>?</a:t>
            </a:r>
            <a:r>
              <a:rPr lang="en-US" sz="4000" b="1" dirty="0"/>
              <a:t> </a:t>
            </a:r>
            <a:r>
              <a:rPr lang="hr-HR" sz="4000" b="1" i="1" dirty="0"/>
              <a:t>(moguće je više odgovora)</a:t>
            </a:r>
            <a:endParaRPr lang="hr-HR" sz="4000" i="1" dirty="0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66535AF9-34EC-4288-8AEB-C9682B782195}"/>
              </a:ext>
            </a:extLst>
          </p:cNvPr>
          <p:cNvSpPr/>
          <p:nvPr/>
        </p:nvSpPr>
        <p:spPr>
          <a:xfrm>
            <a:off x="838200" y="2988149"/>
            <a:ext cx="4831080" cy="983932"/>
          </a:xfrm>
          <a:prstGeom prst="round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sr-Latn-RS"/>
              <a:t>C) </a:t>
            </a:r>
            <a:r>
              <a:rPr lang="hr-HR" altLang="sr-Latn-RS"/>
              <a:t>Pospanost, teško razbuđivanje</a:t>
            </a:r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DEEE594D-E09C-41D5-8747-BA175BA2F77C}"/>
              </a:ext>
            </a:extLst>
          </p:cNvPr>
          <p:cNvSpPr/>
          <p:nvPr/>
        </p:nvSpPr>
        <p:spPr>
          <a:xfrm>
            <a:off x="838200" y="1690688"/>
            <a:ext cx="4831080" cy="983932"/>
          </a:xfrm>
          <a:prstGeom prst="round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sr-Latn-RS"/>
              <a:t>A) </a:t>
            </a:r>
            <a:r>
              <a:rPr lang="hr-HR" altLang="sr-Latn-RS"/>
              <a:t>Vrlo sporo disanje i prestanak disanja</a:t>
            </a:r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99F713DA-335C-4D90-AF01-3F81C309A4C7}"/>
              </a:ext>
            </a:extLst>
          </p:cNvPr>
          <p:cNvSpPr/>
          <p:nvPr/>
        </p:nvSpPr>
        <p:spPr>
          <a:xfrm>
            <a:off x="6659880" y="1690688"/>
            <a:ext cx="4831080" cy="983932"/>
          </a:xfrm>
          <a:prstGeom prst="round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sr-Latn-RS"/>
              <a:t>B) </a:t>
            </a:r>
            <a:r>
              <a:rPr lang="hr-HR" altLang="sr-Latn-RS"/>
              <a:t>Plava boja na usnama i vršcima </a:t>
            </a:r>
            <a:r>
              <a:rPr lang="hr-HR" altLang="sr-Latn-RS" err="1"/>
              <a:t>prstij</a:t>
            </a:r>
            <a:r>
              <a:rPr lang="en-US" altLang="sr-Latn-RS"/>
              <a:t>u</a:t>
            </a:r>
            <a:endParaRPr lang="hr-HR" altLang="sr-Latn-RS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DB34A601-C717-47DF-AC11-A3DECA0BA438}"/>
              </a:ext>
            </a:extLst>
          </p:cNvPr>
          <p:cNvSpPr/>
          <p:nvPr/>
        </p:nvSpPr>
        <p:spPr>
          <a:xfrm>
            <a:off x="6659880" y="2988149"/>
            <a:ext cx="4831080" cy="983932"/>
          </a:xfrm>
          <a:prstGeom prst="round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sr-Latn-RS"/>
              <a:t>D) </a:t>
            </a:r>
            <a:r>
              <a:rPr lang="hr-HR" altLang="sr-Latn-RS"/>
              <a:t>Poremećaj svijesti do gubitka svijesti (koma)</a:t>
            </a:r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2593BFCE-07C4-4B4A-826A-CFEA6E990084}"/>
              </a:ext>
            </a:extLst>
          </p:cNvPr>
          <p:cNvSpPr/>
          <p:nvPr/>
        </p:nvSpPr>
        <p:spPr>
          <a:xfrm>
            <a:off x="838200" y="4285610"/>
            <a:ext cx="4831080" cy="983932"/>
          </a:xfrm>
          <a:prstGeom prst="round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sr-Latn-RS"/>
              <a:t>E) </a:t>
            </a:r>
            <a:r>
              <a:rPr lang="hr-HR" altLang="sr-Latn-RS"/>
              <a:t>Gubitak snage</a:t>
            </a:r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059B5F95-ECDB-4C67-9882-39E06A0D2BA0}"/>
              </a:ext>
            </a:extLst>
          </p:cNvPr>
          <p:cNvSpPr/>
          <p:nvPr/>
        </p:nvSpPr>
        <p:spPr>
          <a:xfrm>
            <a:off x="6659880" y="4285610"/>
            <a:ext cx="4831080" cy="983932"/>
          </a:xfrm>
          <a:prstGeom prst="round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sr-Latn-RS"/>
              <a:t>F) </a:t>
            </a:r>
            <a:r>
              <a:rPr lang="hr-HR" altLang="sr-Latn-RS"/>
              <a:t>Hladna i vlažna koža</a:t>
            </a:r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FCE29496-A695-404E-B588-E0A61E2F980C}"/>
              </a:ext>
            </a:extLst>
          </p:cNvPr>
          <p:cNvSpPr/>
          <p:nvPr/>
        </p:nvSpPr>
        <p:spPr>
          <a:xfrm>
            <a:off x="838200" y="5583071"/>
            <a:ext cx="4831080" cy="983932"/>
          </a:xfrm>
          <a:prstGeom prst="round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sr-Latn-RS"/>
              <a:t>G) </a:t>
            </a:r>
            <a:r>
              <a:rPr lang="en-US" altLang="sr-Latn-RS" err="1"/>
              <a:t>Visoki</a:t>
            </a:r>
            <a:r>
              <a:rPr lang="hr-HR" altLang="sr-Latn-RS"/>
              <a:t> krvni tlak</a:t>
            </a:r>
          </a:p>
        </p:txBody>
      </p:sp>
      <p:pic>
        <p:nvPicPr>
          <p:cNvPr id="13" name="Picture 12" descr="pragma_boja-rgb">
            <a:extLst>
              <a:ext uri="{FF2B5EF4-FFF2-40B4-BE49-F238E27FC236}">
                <a16:creationId xmlns:a16="http://schemas.microsoft.com/office/drawing/2014/main" id="{5942E845-EB17-4603-9FB4-474A93C8A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967" y="110816"/>
            <a:ext cx="906658" cy="36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zervirano mjesto podnožja 1">
            <a:extLst>
              <a:ext uri="{FF2B5EF4-FFF2-40B4-BE49-F238E27FC236}">
                <a16:creationId xmlns:a16="http://schemas.microsoft.com/office/drawing/2014/main" id="{9B1574E1-67BF-4855-A396-DA7AC0244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/>
              <a:t>© PRAGMA. Vše o nama na: www.udruga-pragma.hr i www.blizu.eu</a:t>
            </a:r>
            <a:endParaRPr lang="en-GB"/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01867540-F1AA-42B7-9544-7FBA75437485}"/>
              </a:ext>
            </a:extLst>
          </p:cNvPr>
          <p:cNvSpPr/>
          <p:nvPr/>
        </p:nvSpPr>
        <p:spPr>
          <a:xfrm>
            <a:off x="838200" y="5583071"/>
            <a:ext cx="4831080" cy="983932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sr-Latn-RS"/>
              <a:t>G) </a:t>
            </a:r>
            <a:r>
              <a:rPr lang="en-US" altLang="sr-Latn-RS" err="1"/>
              <a:t>Visoki</a:t>
            </a:r>
            <a:r>
              <a:rPr lang="hr-HR" altLang="sr-Latn-RS"/>
              <a:t> krvni tlak</a:t>
            </a:r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id="{83C77649-64FD-49ED-B5B6-53142B0B9B11}"/>
              </a:ext>
            </a:extLst>
          </p:cNvPr>
          <p:cNvSpPr/>
          <p:nvPr/>
        </p:nvSpPr>
        <p:spPr>
          <a:xfrm>
            <a:off x="6659880" y="5583071"/>
            <a:ext cx="4831080" cy="983932"/>
          </a:xfrm>
          <a:prstGeom prst="round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sr-Latn-RS"/>
              <a:t>H) </a:t>
            </a:r>
            <a:r>
              <a:rPr lang="en-US" altLang="sr-Latn-RS" err="1"/>
              <a:t>Ubrzani</a:t>
            </a:r>
            <a:r>
              <a:rPr lang="en-US" altLang="sr-Latn-RS"/>
              <a:t> rad </a:t>
            </a:r>
            <a:r>
              <a:rPr lang="en-US" altLang="sr-Latn-RS" err="1"/>
              <a:t>srca</a:t>
            </a:r>
            <a:endParaRPr lang="hr-HR" altLang="sr-Latn-RS"/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id="{16148008-7571-4E1C-B55E-B9668430A820}"/>
              </a:ext>
            </a:extLst>
          </p:cNvPr>
          <p:cNvSpPr/>
          <p:nvPr/>
        </p:nvSpPr>
        <p:spPr>
          <a:xfrm>
            <a:off x="6659880" y="5612610"/>
            <a:ext cx="4831080" cy="983932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sr-Latn-RS"/>
              <a:t>H) </a:t>
            </a:r>
            <a:r>
              <a:rPr lang="en-US" altLang="sr-Latn-RS" err="1"/>
              <a:t>Ubrzani</a:t>
            </a:r>
            <a:r>
              <a:rPr lang="en-US" altLang="sr-Latn-RS"/>
              <a:t> rad </a:t>
            </a:r>
            <a:r>
              <a:rPr lang="en-US" altLang="sr-Latn-RS" err="1"/>
              <a:t>srca</a:t>
            </a: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7328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podnožja 1">
            <a:extLst>
              <a:ext uri="{FF2B5EF4-FFF2-40B4-BE49-F238E27FC236}">
                <a16:creationId xmlns:a16="http://schemas.microsoft.com/office/drawing/2014/main" id="{B8129ED1-4333-4DA6-AB4C-54D2AB3B2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/>
              <a:t>© PRAGMA. Vše o nama na: www.udruga-pragma.hr i www.blizu.eu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324DD9-1953-49E4-9040-2038140B1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5753"/>
            <a:ext cx="12192000" cy="446276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hr-HR" sz="4400" b="1" dirty="0">
                <a:latin typeface="+mj-lt"/>
              </a:rPr>
              <a:t>Kako postupiti u slučaju predoziranja?</a:t>
            </a:r>
            <a:endParaRPr lang="hr-HR" dirty="0">
              <a:latin typeface="+mj-lt"/>
            </a:endParaRPr>
          </a:p>
          <a:p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Polegni osobu na pod!</a:t>
            </a:r>
          </a:p>
          <a:p>
            <a:pPr algn="just"/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Okreni je na bok i zabaci joj glavu prema natrag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 To će joj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lakš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ati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 disanje, a u slučaju povraćanja spriječiti da sadržaj iz usne šupljine uđe u pluća i prouzroči gušenje.</a:t>
            </a:r>
          </a:p>
          <a:p>
            <a:pPr algn="just"/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NAZOVI HITNU POMOĆ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– tel: </a:t>
            </a:r>
            <a:r>
              <a:rPr lang="hr-H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vi-V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94</a:t>
            </a:r>
            <a:r>
              <a:rPr lang="hr-H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ili </a:t>
            </a:r>
            <a:r>
              <a:rPr lang="hr-H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112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Ne puštaj osobu samu! Ako je moraš ostaviti, osobi bez svijesti osiguraj meki oslonac podmetnut pod leđa kako bi ostala u bočnom položaju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Ako NE DIŠE, pristupi umjetnom disanju usta na usta.</a:t>
            </a:r>
          </a:p>
          <a:p>
            <a:pPr algn="just"/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Ako možeš, obavijesti liječnika hitne pomoći o vrsti droge kojom se osoba predozirala. To joj može spasiti život!</a:t>
            </a:r>
          </a:p>
          <a:p>
            <a:endParaRPr lang="hr-HR" sz="2400" dirty="0"/>
          </a:p>
        </p:txBody>
      </p:sp>
      <p:pic>
        <p:nvPicPr>
          <p:cNvPr id="2" name="Picture 12" descr="pragma_boja-rgb">
            <a:extLst>
              <a:ext uri="{FF2B5EF4-FFF2-40B4-BE49-F238E27FC236}">
                <a16:creationId xmlns:a16="http://schemas.microsoft.com/office/drawing/2014/main" id="{167A2428-DF5B-3133-AAD5-471ACF456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382" y="6381896"/>
            <a:ext cx="906658" cy="36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732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86C1F9-23EA-4ED6-87CC-8561E214E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0" y="365125"/>
            <a:ext cx="11335000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6. Koji su najčešći razlozi počinjanja uzimanja sredstava ovisnosti?</a:t>
            </a:r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72F91A2A-D168-4CF7-AF24-7505F2AC7463}"/>
              </a:ext>
            </a:extLst>
          </p:cNvPr>
          <p:cNvSpPr/>
          <p:nvPr/>
        </p:nvSpPr>
        <p:spPr>
          <a:xfrm>
            <a:off x="1837355" y="2069191"/>
            <a:ext cx="3572598" cy="665602"/>
          </a:xfrm>
          <a:prstGeom prst="round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/>
              <a:t>A) Znatiželja</a:t>
            </a:r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D7BCD5CB-7DDC-467D-913C-DA0A76797E5E}"/>
              </a:ext>
            </a:extLst>
          </p:cNvPr>
          <p:cNvSpPr/>
          <p:nvPr/>
        </p:nvSpPr>
        <p:spPr>
          <a:xfrm>
            <a:off x="6595270" y="2069191"/>
            <a:ext cx="3572598" cy="665602"/>
          </a:xfrm>
          <a:prstGeom prst="round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B)</a:t>
            </a:r>
            <a:r>
              <a:rPr lang="hr-HR"/>
              <a:t> Želja za uklapanjem u društvo</a:t>
            </a:r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74D09CF7-CA36-46C3-B148-8F796F5016DA}"/>
              </a:ext>
            </a:extLst>
          </p:cNvPr>
          <p:cNvSpPr/>
          <p:nvPr/>
        </p:nvSpPr>
        <p:spPr>
          <a:xfrm>
            <a:off x="6595270" y="3066460"/>
            <a:ext cx="3572598" cy="665602"/>
          </a:xfrm>
          <a:prstGeom prst="round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D)</a:t>
            </a:r>
            <a:r>
              <a:rPr lang="hr-HR"/>
              <a:t> Dosada</a:t>
            </a:r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9E67EC54-7B78-4768-ABB3-C57A0BFFE752}"/>
              </a:ext>
            </a:extLst>
          </p:cNvPr>
          <p:cNvSpPr/>
          <p:nvPr/>
        </p:nvSpPr>
        <p:spPr>
          <a:xfrm>
            <a:off x="1837355" y="3066460"/>
            <a:ext cx="3572598" cy="665602"/>
          </a:xfrm>
          <a:prstGeom prst="round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C) </a:t>
            </a:r>
            <a:r>
              <a:rPr lang="hr-HR"/>
              <a:t>Problemi u obitelji i školi</a:t>
            </a:r>
          </a:p>
        </p:txBody>
      </p:sp>
      <p:sp>
        <p:nvSpPr>
          <p:cNvPr id="9" name="Rezervirano mjesto podnožja 1">
            <a:extLst>
              <a:ext uri="{FF2B5EF4-FFF2-40B4-BE49-F238E27FC236}">
                <a16:creationId xmlns:a16="http://schemas.microsoft.com/office/drawing/2014/main" id="{D4A19CC2-EE44-4C43-AEAA-480354680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/>
              <a:t>© PRAGMA. Vše o nama na: www.udruga-pragma.hr i www.blizu.eu</a:t>
            </a:r>
            <a:endParaRPr lang="en-GB"/>
          </a:p>
        </p:txBody>
      </p:sp>
      <p:pic>
        <p:nvPicPr>
          <p:cNvPr id="11" name="Picture 12" descr="pragma_boja-rgb">
            <a:extLst>
              <a:ext uri="{FF2B5EF4-FFF2-40B4-BE49-F238E27FC236}">
                <a16:creationId xmlns:a16="http://schemas.microsoft.com/office/drawing/2014/main" id="{2B044B7F-FF51-4360-8F1A-1D05E8CB0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D4C6EFE7-CB5F-0299-5BD1-A063E494546C}"/>
              </a:ext>
            </a:extLst>
          </p:cNvPr>
          <p:cNvSpPr/>
          <p:nvPr/>
        </p:nvSpPr>
        <p:spPr>
          <a:xfrm>
            <a:off x="1837355" y="4102540"/>
            <a:ext cx="3572598" cy="665602"/>
          </a:xfrm>
          <a:prstGeom prst="round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/>
              <a:t>E</a:t>
            </a:r>
            <a:r>
              <a:rPr lang="en-US"/>
              <a:t>)</a:t>
            </a:r>
            <a:r>
              <a:rPr lang="hr-HR"/>
              <a:t> Neznanje o mogućim posljedicama</a:t>
            </a:r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354E2460-7FA5-C848-2260-1015C7A723C3}"/>
              </a:ext>
            </a:extLst>
          </p:cNvPr>
          <p:cNvSpPr/>
          <p:nvPr/>
        </p:nvSpPr>
        <p:spPr>
          <a:xfrm>
            <a:off x="6595270" y="4102540"/>
            <a:ext cx="3572598" cy="665602"/>
          </a:xfrm>
          <a:prstGeom prst="round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/>
              <a:t>F</a:t>
            </a:r>
            <a:r>
              <a:rPr lang="en-US"/>
              <a:t>)</a:t>
            </a:r>
            <a:r>
              <a:rPr lang="hr-HR"/>
              <a:t> Utjecaj vršnjaka</a:t>
            </a:r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803AA677-EB4D-BDFF-7358-95A795B4C1CC}"/>
              </a:ext>
            </a:extLst>
          </p:cNvPr>
          <p:cNvSpPr/>
          <p:nvPr/>
        </p:nvSpPr>
        <p:spPr>
          <a:xfrm>
            <a:off x="1837355" y="5221613"/>
            <a:ext cx="3572204" cy="665602"/>
          </a:xfrm>
          <a:prstGeom prst="round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/>
              <a:t>G</a:t>
            </a:r>
            <a:r>
              <a:rPr lang="en-US"/>
              <a:t>)</a:t>
            </a:r>
            <a:r>
              <a:rPr lang="hr-HR"/>
              <a:t> Ništa od navedenog</a:t>
            </a:r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7E65F2DC-ED5F-7C72-9131-4BF8EEAA249D}"/>
              </a:ext>
            </a:extLst>
          </p:cNvPr>
          <p:cNvSpPr/>
          <p:nvPr/>
        </p:nvSpPr>
        <p:spPr>
          <a:xfrm>
            <a:off x="6595270" y="5194508"/>
            <a:ext cx="3572598" cy="665602"/>
          </a:xfrm>
          <a:prstGeom prst="round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/>
              <a:t>H</a:t>
            </a:r>
            <a:r>
              <a:rPr lang="en-US"/>
              <a:t>)</a:t>
            </a:r>
            <a:r>
              <a:rPr lang="hr-HR"/>
              <a:t> Sve navedeno </a:t>
            </a:r>
            <a:r>
              <a:rPr lang="en-US"/>
              <a:t> </a:t>
            </a:r>
            <a:endParaRPr lang="hr-HR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A242806C-85EA-B1E6-B6B5-83C1EC00E94B}"/>
              </a:ext>
            </a:extLst>
          </p:cNvPr>
          <p:cNvSpPr/>
          <p:nvPr/>
        </p:nvSpPr>
        <p:spPr>
          <a:xfrm>
            <a:off x="6595270" y="5188900"/>
            <a:ext cx="3572598" cy="665602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/>
              <a:t>H</a:t>
            </a:r>
            <a:r>
              <a:rPr lang="en-US"/>
              <a:t>)</a:t>
            </a:r>
            <a:r>
              <a:rPr lang="hr-HR"/>
              <a:t> Sve navedeno </a:t>
            </a:r>
            <a:r>
              <a:rPr lang="en-US"/>
              <a:t> 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028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7D2F80-E499-468A-B880-015B9E685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82048"/>
            <a:ext cx="12192000" cy="2308324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r-HR" sz="2400" dirty="0"/>
              <a:t>Tinejdžeri su skloni eksperimentiranju drogama zbog snažnog utjecaja vršnjaka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želj</a:t>
            </a:r>
            <a:r>
              <a:rPr lang="hr-HR" sz="2400" dirty="0"/>
              <a:t>e </a:t>
            </a:r>
            <a:r>
              <a:rPr lang="en-US" sz="2400" dirty="0"/>
              <a:t>da </a:t>
            </a:r>
            <a:r>
              <a:rPr lang="en-US" sz="2400" dirty="0" err="1"/>
              <a:t>im</a:t>
            </a:r>
            <a:r>
              <a:rPr lang="en-US" sz="2400" dirty="0"/>
              <a:t> se </a:t>
            </a:r>
            <a:r>
              <a:rPr lang="en-US" sz="2400" dirty="0" err="1"/>
              <a:t>svide</a:t>
            </a:r>
            <a:r>
              <a:rPr lang="hr-HR" sz="2400" dirty="0"/>
              <a:t>. Znatiželja je jedan od elemenata koji vode adolescente u situacije gdje mogu doći u kontakt s drogama. </a:t>
            </a:r>
            <a:r>
              <a:rPr lang="en-US" sz="2400" dirty="0"/>
              <a:t>G</a:t>
            </a:r>
            <a:r>
              <a:rPr lang="hr-HR" sz="2400" dirty="0" err="1"/>
              <a:t>ledajući</a:t>
            </a:r>
            <a:r>
              <a:rPr lang="hr-HR" sz="2400" dirty="0"/>
              <a:t> druge kako koriste droge može dovesti adolescenta da vjeruje da je upotreba supstanci dobra, da neće naštetiti ili da ih trebaju koristiti jer to svi oko njih rade</a:t>
            </a:r>
            <a:r>
              <a:rPr lang="en-US" sz="2400" dirty="0"/>
              <a:t>.</a:t>
            </a:r>
            <a:r>
              <a:rPr lang="hr-HR" sz="2400" dirty="0"/>
              <a:t> Ali rade li zaista?</a:t>
            </a:r>
            <a:r>
              <a:rPr lang="en-US" sz="2400" dirty="0"/>
              <a:t> U</a:t>
            </a:r>
            <a:r>
              <a:rPr lang="hr-HR" sz="2400" dirty="0" err="1"/>
              <a:t>vjerenje</a:t>
            </a:r>
            <a:r>
              <a:rPr lang="hr-HR" sz="2400" dirty="0"/>
              <a:t> da ,,svi to rade’’ jedan je od razloga zbog čega započnu eksperimentirati sa sredstvima ovisnosti, dok u stvarnosti velika većina </a:t>
            </a:r>
            <a:r>
              <a:rPr lang="hr-HR" sz="2400" b="1" dirty="0"/>
              <a:t>ne</a:t>
            </a:r>
            <a:r>
              <a:rPr lang="hr-HR" sz="2400" dirty="0"/>
              <a:t> konzumira droge.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985AAEB6-A86A-4657-B0C7-E30EC1757916}"/>
              </a:ext>
            </a:extLst>
          </p:cNvPr>
          <p:cNvSpPr/>
          <p:nvPr/>
        </p:nvSpPr>
        <p:spPr>
          <a:xfrm>
            <a:off x="1528026" y="3830369"/>
            <a:ext cx="6727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/>
              <a:t>Na </a:t>
            </a:r>
            <a:r>
              <a:rPr lang="en-US" b="1" err="1"/>
              <a:t>koje</a:t>
            </a:r>
            <a:r>
              <a:rPr lang="en-US" b="1"/>
              <a:t> se </a:t>
            </a:r>
            <a:r>
              <a:rPr lang="en-US" b="1" err="1"/>
              <a:t>sve</a:t>
            </a:r>
            <a:r>
              <a:rPr lang="en-US" b="1"/>
              <a:t> </a:t>
            </a:r>
            <a:r>
              <a:rPr lang="en-US" b="1" err="1"/>
              <a:t>načine</a:t>
            </a:r>
            <a:r>
              <a:rPr lang="en-US" b="1"/>
              <a:t> </a:t>
            </a:r>
            <a:r>
              <a:rPr lang="en-US" b="1" err="1"/>
              <a:t>mladi</a:t>
            </a:r>
            <a:r>
              <a:rPr lang="en-US" b="1"/>
              <a:t> </a:t>
            </a:r>
            <a:r>
              <a:rPr lang="en-US" b="1" err="1"/>
              <a:t>mogu</a:t>
            </a:r>
            <a:r>
              <a:rPr lang="en-US" b="1"/>
              <a:t> </a:t>
            </a:r>
            <a:r>
              <a:rPr lang="en-US" b="1" err="1"/>
              <a:t>oduprijeti</a:t>
            </a:r>
            <a:r>
              <a:rPr lang="en-US" b="1"/>
              <a:t> </a:t>
            </a:r>
            <a:r>
              <a:rPr lang="en-US" b="1" err="1"/>
              <a:t>vršnjačkom</a:t>
            </a:r>
            <a:r>
              <a:rPr lang="en-US" b="1"/>
              <a:t> </a:t>
            </a:r>
            <a:r>
              <a:rPr lang="en-US" b="1" err="1"/>
              <a:t>pritisku</a:t>
            </a:r>
            <a:r>
              <a:rPr lang="en-US" b="1"/>
              <a:t>?</a:t>
            </a:r>
            <a:endParaRPr lang="hr-HR" b="1"/>
          </a:p>
        </p:txBody>
      </p:sp>
      <p:pic>
        <p:nvPicPr>
          <p:cNvPr id="8" name="Picture 12" descr="pragma_boja-rgb">
            <a:extLst>
              <a:ext uri="{FF2B5EF4-FFF2-40B4-BE49-F238E27FC236}">
                <a16:creationId xmlns:a16="http://schemas.microsoft.com/office/drawing/2014/main" id="{40311A2A-45BD-4121-92A1-E8F5879FE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File:Discussion.png - Wikimedia Commons">
            <a:extLst>
              <a:ext uri="{FF2B5EF4-FFF2-40B4-BE49-F238E27FC236}">
                <a16:creationId xmlns:a16="http://schemas.microsoft.com/office/drawing/2014/main" id="{2E3FCC20-5E08-48EE-8AA6-1F81DBAB0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32" y="3734569"/>
            <a:ext cx="763294" cy="4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zervirano mjesto podnožja 1">
            <a:extLst>
              <a:ext uri="{FF2B5EF4-FFF2-40B4-BE49-F238E27FC236}">
                <a16:creationId xmlns:a16="http://schemas.microsoft.com/office/drawing/2014/main" id="{A6BCAA7A-C711-4DBE-A984-532BA8B4E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/>
              <a:t>© PRAGMA. Vše o nama na: www.udruga-pragma.hr i www.blizu.eu</a:t>
            </a:r>
            <a:endParaRPr lang="en-GB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8072DCDE-554C-D267-8E1B-9AC04627572F}"/>
              </a:ext>
            </a:extLst>
          </p:cNvPr>
          <p:cNvSpPr/>
          <p:nvPr/>
        </p:nvSpPr>
        <p:spPr>
          <a:xfrm>
            <a:off x="3967828" y="4424840"/>
            <a:ext cx="8161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/>
              <a:t>Je li lako „reći ne”. Kako se osjećate kada imate jasan stav oko nečega i znate „što želite, a što ne”, ali netko vas pokušava uvjeriti i nagovoriti na suprotno?</a:t>
            </a:r>
          </a:p>
        </p:txBody>
      </p:sp>
      <p:pic>
        <p:nvPicPr>
          <p:cNvPr id="3" name="Picture 2" descr="File:Discussion.png - Wikimedia Commons">
            <a:extLst>
              <a:ext uri="{FF2B5EF4-FFF2-40B4-BE49-F238E27FC236}">
                <a16:creationId xmlns:a16="http://schemas.microsoft.com/office/drawing/2014/main" id="{4FF98BAC-474A-12EF-B706-FEF816D6D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580" y="4496611"/>
            <a:ext cx="896139" cy="4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CEDC4F73-36DD-8F39-A74E-E1CB8EF6AAD8}"/>
              </a:ext>
            </a:extLst>
          </p:cNvPr>
          <p:cNvSpPr/>
          <p:nvPr/>
        </p:nvSpPr>
        <p:spPr>
          <a:xfrm>
            <a:off x="3122579" y="5406620"/>
            <a:ext cx="85033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/>
              <a:t>Kako mislite da su problemi u obitelji ili školi povezani s korištenjem droga ili alkohola?</a:t>
            </a:r>
          </a:p>
        </p:txBody>
      </p:sp>
      <p:pic>
        <p:nvPicPr>
          <p:cNvPr id="12" name="Picture 2" descr="File:Discussion.png - Wikimedia Commons">
            <a:extLst>
              <a:ext uri="{FF2B5EF4-FFF2-40B4-BE49-F238E27FC236}">
                <a16:creationId xmlns:a16="http://schemas.microsoft.com/office/drawing/2014/main" id="{D274FE3B-7FF5-EF23-BF0A-F5411CB2E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286" y="5310820"/>
            <a:ext cx="763294" cy="4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33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5F11B9-896F-4F11-B0BD-7106A4022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57" y="365125"/>
            <a:ext cx="11008743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7. </a:t>
            </a:r>
            <a:r>
              <a:rPr lang="hr-HR" sz="4000" b="1" i="1" dirty="0"/>
              <a:t>„Treba proći puno vremena kako bi organizam imao povoljne učinke od prestanka pušenja cigareta.”</a:t>
            </a:r>
            <a:endParaRPr lang="hr-HR" sz="4000" i="1" dirty="0"/>
          </a:p>
        </p:txBody>
      </p:sp>
      <p:pic>
        <p:nvPicPr>
          <p:cNvPr id="8" name="Picture 12" descr="pragma_boja-rgb">
            <a:extLst>
              <a:ext uri="{FF2B5EF4-FFF2-40B4-BE49-F238E27FC236}">
                <a16:creationId xmlns:a16="http://schemas.microsoft.com/office/drawing/2014/main" id="{2B211AFF-E74D-4A49-BE43-211F3B947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zervirano mjesto podnožja 1">
            <a:extLst>
              <a:ext uri="{FF2B5EF4-FFF2-40B4-BE49-F238E27FC236}">
                <a16:creationId xmlns:a16="http://schemas.microsoft.com/office/drawing/2014/main" id="{2D45837F-0138-45C1-8169-C21FA201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/>
              <a:t>© PRAGMA. Vše o nama na: www.udruga-pragma.hr i www.blizu.eu</a:t>
            </a:r>
            <a:endParaRPr lang="en-GB"/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793FD9D3-1ECE-4B9F-2604-6BF670242075}"/>
              </a:ext>
            </a:extLst>
          </p:cNvPr>
          <p:cNvSpPr/>
          <p:nvPr/>
        </p:nvSpPr>
        <p:spPr>
          <a:xfrm>
            <a:off x="2152651" y="2992278"/>
            <a:ext cx="3059430" cy="8734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T</a:t>
            </a:r>
            <a:endParaRPr lang="hr-HR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24160B97-F397-FA4C-41E5-A7D565992051}"/>
              </a:ext>
            </a:extLst>
          </p:cNvPr>
          <p:cNvSpPr/>
          <p:nvPr/>
        </p:nvSpPr>
        <p:spPr>
          <a:xfrm>
            <a:off x="6979920" y="2992278"/>
            <a:ext cx="3059430" cy="873444"/>
          </a:xfrm>
          <a:prstGeom prst="round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</a:t>
            </a:r>
            <a:endParaRPr lang="hr-HR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F3C8D956-7326-BF6F-B3F1-9A4E5B0F4C12}"/>
              </a:ext>
            </a:extLst>
          </p:cNvPr>
          <p:cNvSpPr/>
          <p:nvPr/>
        </p:nvSpPr>
        <p:spPr>
          <a:xfrm>
            <a:off x="6979920" y="2992278"/>
            <a:ext cx="3059430" cy="873444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299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2F96F9A5-8664-459D-882A-AAE1048D0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9611"/>
            <a:ext cx="12192000" cy="246221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r-HR" sz="2200" dirty="0">
                <a:ea typeface="ＭＳ Ｐゴシック" charset="-128"/>
              </a:rPr>
              <a:t>Već 20 minuta nakon zadnje cigarete, puls se vraća u normalu, a tlak počinje padati. Nakon 12 sati, tijelo se čisti od viška ugljičnog monoksida iz cigareta, čime se povećava razina kisika. Nakon 2 do 3 dana, osoba primjećuje pojačani njuh i okus. U roku od 2 do 12 tjedana, poboljšava se cirkulacija krvi što olakšava aktivnosti poput hodanja, trčanja i drugih sportova. Nakon 3 do 9 mjeseci smanjuje se kašalj, olakšava se disanje te se povećava funkcija pluća. Nakon jedne godine, rizik od srčanih bolesti je već dvostruko manji nego kod pušača. Nakon 5 do 10 godina, rizik od raka pluća je dvostruko manji nego kod pušača, dok je rizik od srčanog udara jednak riziku nepušača.</a:t>
            </a:r>
          </a:p>
        </p:txBody>
      </p:sp>
      <p:pic>
        <p:nvPicPr>
          <p:cNvPr id="8" name="Picture 12" descr="pragma_boja-rgb">
            <a:extLst>
              <a:ext uri="{FF2B5EF4-FFF2-40B4-BE49-F238E27FC236}">
                <a16:creationId xmlns:a16="http://schemas.microsoft.com/office/drawing/2014/main" id="{5464F831-BE55-4045-A184-E8DE02529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File:Discussion.png - Wikimedia Commons">
            <a:extLst>
              <a:ext uri="{FF2B5EF4-FFF2-40B4-BE49-F238E27FC236}">
                <a16:creationId xmlns:a16="http://schemas.microsoft.com/office/drawing/2014/main" id="{A4419425-84EE-4E32-87A1-9FE4AE952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66" y="3811610"/>
            <a:ext cx="763294" cy="4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avokutnik 9">
            <a:extLst>
              <a:ext uri="{FF2B5EF4-FFF2-40B4-BE49-F238E27FC236}">
                <a16:creationId xmlns:a16="http://schemas.microsoft.com/office/drawing/2014/main" id="{A24FFCDE-3C74-4DD3-BE15-08BC14F8B1DF}"/>
              </a:ext>
            </a:extLst>
          </p:cNvPr>
          <p:cNvSpPr/>
          <p:nvPr/>
        </p:nvSpPr>
        <p:spPr>
          <a:xfrm>
            <a:off x="1282160" y="3808981"/>
            <a:ext cx="7274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Isplati li se onda prestanak pušenja?</a:t>
            </a:r>
          </a:p>
        </p:txBody>
      </p:sp>
      <p:sp>
        <p:nvSpPr>
          <p:cNvPr id="13" name="Rezervirano mjesto podnožja 1">
            <a:extLst>
              <a:ext uri="{FF2B5EF4-FFF2-40B4-BE49-F238E27FC236}">
                <a16:creationId xmlns:a16="http://schemas.microsoft.com/office/drawing/2014/main" id="{60FA21D8-0B53-4885-B892-79338B95E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/>
              <a:t>© PRAGMA. Vše o nama na: www.udruga-pragma.hr i www.blizu.eu</a:t>
            </a:r>
            <a:endParaRPr lang="en-GB"/>
          </a:p>
        </p:txBody>
      </p:sp>
      <p:pic>
        <p:nvPicPr>
          <p:cNvPr id="2" name="Picture 2" descr="File:Discussion.png - Wikimedia Commons">
            <a:extLst>
              <a:ext uri="{FF2B5EF4-FFF2-40B4-BE49-F238E27FC236}">
                <a16:creationId xmlns:a16="http://schemas.microsoft.com/office/drawing/2014/main" id="{EAA3078D-1516-2C6D-A224-4C1E08D9F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851" y="4487166"/>
            <a:ext cx="763293" cy="4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09BF9927-DDD6-DE03-798C-B8A18F4568B1}"/>
              </a:ext>
            </a:extLst>
          </p:cNvPr>
          <p:cNvSpPr/>
          <p:nvPr/>
        </p:nvSpPr>
        <p:spPr>
          <a:xfrm>
            <a:off x="1952144" y="4484537"/>
            <a:ext cx="9900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Kad znamo koliko je tijelo zdravije odmah po prestanku, zbog čega pušači najčešće pokleknu i vrate se pušenju cigareta? </a:t>
            </a:r>
          </a:p>
        </p:txBody>
      </p:sp>
      <p:pic>
        <p:nvPicPr>
          <p:cNvPr id="4" name="Picture 2" descr="File:Discussion.png - Wikimedia Commons">
            <a:extLst>
              <a:ext uri="{FF2B5EF4-FFF2-40B4-BE49-F238E27FC236}">
                <a16:creationId xmlns:a16="http://schemas.microsoft.com/office/drawing/2014/main" id="{23AA94D5-BA19-FF05-7A0B-0551F61F5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284" y="5413780"/>
            <a:ext cx="763294" cy="4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C022863D-C433-3C00-F224-3420A529AD35}"/>
              </a:ext>
            </a:extLst>
          </p:cNvPr>
          <p:cNvSpPr/>
          <p:nvPr/>
        </p:nvSpPr>
        <p:spPr>
          <a:xfrm>
            <a:off x="3291577" y="5411151"/>
            <a:ext cx="8405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Zašto je teško ustrajati u zdravim navikama općenito? Koja su vaša iskustva?</a:t>
            </a:r>
          </a:p>
        </p:txBody>
      </p:sp>
    </p:spTree>
    <p:extLst>
      <p:ext uri="{BB962C8B-B14F-4D97-AF65-F5344CB8AC3E}">
        <p14:creationId xmlns:p14="http://schemas.microsoft.com/office/powerpoint/2010/main" val="426694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86C1F9-23EA-4ED6-87CC-8561E214E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925" y="365125"/>
            <a:ext cx="11429065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8</a:t>
            </a:r>
            <a:r>
              <a:rPr lang="hr-HR" sz="4000" b="1" i="1" dirty="0"/>
              <a:t>. „E-cigarete su zdravije od običnih cigareta.”</a:t>
            </a:r>
          </a:p>
        </p:txBody>
      </p:sp>
      <p:sp>
        <p:nvSpPr>
          <p:cNvPr id="9" name="Rezervirano mjesto podnožja 1">
            <a:extLst>
              <a:ext uri="{FF2B5EF4-FFF2-40B4-BE49-F238E27FC236}">
                <a16:creationId xmlns:a16="http://schemas.microsoft.com/office/drawing/2014/main" id="{D4A19CC2-EE44-4C43-AEAA-480354680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/>
              <a:t>© PRAGMA. Vše o nama na: www.udruga-pragma.hr i www.blizu.eu</a:t>
            </a:r>
            <a:endParaRPr lang="en-GB"/>
          </a:p>
        </p:txBody>
      </p:sp>
      <p:pic>
        <p:nvPicPr>
          <p:cNvPr id="11" name="Picture 12" descr="pragma_boja-rgb">
            <a:extLst>
              <a:ext uri="{FF2B5EF4-FFF2-40B4-BE49-F238E27FC236}">
                <a16:creationId xmlns:a16="http://schemas.microsoft.com/office/drawing/2014/main" id="{2B044B7F-FF51-4360-8F1A-1D05E8CB0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9E9F2E48-7FBC-8D1F-3D71-A11C9BC285A6}"/>
              </a:ext>
            </a:extLst>
          </p:cNvPr>
          <p:cNvSpPr/>
          <p:nvPr/>
        </p:nvSpPr>
        <p:spPr>
          <a:xfrm>
            <a:off x="2152651" y="2992278"/>
            <a:ext cx="3059430" cy="8734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T</a:t>
            </a:r>
            <a:endParaRPr lang="hr-HR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C56AAA32-6795-1B9C-043A-8AA810265DC9}"/>
              </a:ext>
            </a:extLst>
          </p:cNvPr>
          <p:cNvSpPr/>
          <p:nvPr/>
        </p:nvSpPr>
        <p:spPr>
          <a:xfrm>
            <a:off x="6979920" y="2992278"/>
            <a:ext cx="3059430" cy="873444"/>
          </a:xfrm>
          <a:prstGeom prst="round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</a:t>
            </a:r>
            <a:endParaRPr lang="hr-HR"/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EDCBA5F6-D2C2-48A0-D4FE-0DD49AE69DD2}"/>
              </a:ext>
            </a:extLst>
          </p:cNvPr>
          <p:cNvSpPr/>
          <p:nvPr/>
        </p:nvSpPr>
        <p:spPr>
          <a:xfrm>
            <a:off x="6979920" y="2992278"/>
            <a:ext cx="3059430" cy="873444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853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7D2F80-E499-468A-B880-015B9E685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82048"/>
            <a:ext cx="12192000" cy="304698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r-HR" sz="2400" dirty="0"/>
              <a:t>Vjerojatnost oboljenja od astme, bronhitisa, emfizema pluća ili nekih drugih kroničnih bolesti pluća konzumacijom e-cigareta povećava se za jednu trećinu. Većina pušača e-cigarete koristi kao mjeru odvikavanja od cigareta pri čemu i dalje ponekad konzumira duhan, čime rizik za oboljenja od kroničnih plućnih bolesti postaje veći. </a:t>
            </a:r>
          </a:p>
          <a:p>
            <a:pPr algn="just">
              <a:defRPr/>
            </a:pPr>
            <a:endParaRPr lang="hr-HR" sz="2400" dirty="0"/>
          </a:p>
          <a:p>
            <a:pPr algn="just">
              <a:defRPr/>
            </a:pPr>
            <a:r>
              <a:rPr lang="hr-HR" sz="2400" dirty="0"/>
              <a:t>S obzirom da se radi o novom obliku konzumacije, dugo vremena ni nije postojala studija kojom bi se utvrdile dugoročne posljedice. Često </a:t>
            </a:r>
            <a:r>
              <a:rPr lang="hr-HR" sz="2400" dirty="0">
                <a:ea typeface="Calibri"/>
                <a:cs typeface="Calibri"/>
                <a:sym typeface="Calibri"/>
              </a:rPr>
              <a:t>imaju netočne deklaracije sa upitnim sastavom. </a:t>
            </a:r>
            <a:r>
              <a:rPr lang="hr-HR" sz="2400" b="1" dirty="0"/>
              <a:t>Sada znamo: konzumacija e-cigareta ima dugoročno negativne posljedice po zdravlje.</a:t>
            </a:r>
          </a:p>
        </p:txBody>
      </p:sp>
      <p:pic>
        <p:nvPicPr>
          <p:cNvPr id="8" name="Picture 12" descr="pragma_boja-rgb">
            <a:extLst>
              <a:ext uri="{FF2B5EF4-FFF2-40B4-BE49-F238E27FC236}">
                <a16:creationId xmlns:a16="http://schemas.microsoft.com/office/drawing/2014/main" id="{40311A2A-45BD-4121-92A1-E8F5879FE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zervirano mjesto podnožja 1">
            <a:extLst>
              <a:ext uri="{FF2B5EF4-FFF2-40B4-BE49-F238E27FC236}">
                <a16:creationId xmlns:a16="http://schemas.microsoft.com/office/drawing/2014/main" id="{A6BCAA7A-C711-4DBE-A984-532BA8B4E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/>
              <a:t>© PRAGMA. Vše o nama na: www.udruga-pragma.hr i www.blizu.eu</a:t>
            </a:r>
            <a:endParaRPr lang="en-GB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88BCED7D-6114-6AF0-1DE1-05A238F2B4E4}"/>
              </a:ext>
            </a:extLst>
          </p:cNvPr>
          <p:cNvSpPr/>
          <p:nvPr/>
        </p:nvSpPr>
        <p:spPr>
          <a:xfrm>
            <a:off x="2770231" y="4890981"/>
            <a:ext cx="7443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Što mislite da stoji u pozadini raznih opcija „zabavnih” okusa e-cigareta?</a:t>
            </a:r>
          </a:p>
        </p:txBody>
      </p:sp>
      <p:pic>
        <p:nvPicPr>
          <p:cNvPr id="3" name="Picture 2" descr="File:Discussion.png - Wikimedia Commons">
            <a:extLst>
              <a:ext uri="{FF2B5EF4-FFF2-40B4-BE49-F238E27FC236}">
                <a16:creationId xmlns:a16="http://schemas.microsoft.com/office/drawing/2014/main" id="{D646C304-C8C6-AEF5-58BF-B6A26DD41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937" y="4795181"/>
            <a:ext cx="763294" cy="4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45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479" t="38651" r="11458" b="23520"/>
          <a:stretch>
            <a:fillRect/>
          </a:stretch>
        </p:blipFill>
        <p:spPr bwMode="auto">
          <a:xfrm>
            <a:off x="0" y="1153613"/>
            <a:ext cx="12168370" cy="455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031D78C-0555-8247-E3E8-2170CE263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PRAGMA. Vše o nama na: www.udruga-pragma.hr i www.blizu.eu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B948F0-AA40-4BD0-9E92-624F2F010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416641"/>
            <a:ext cx="10770709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9</a:t>
            </a:r>
            <a:r>
              <a:rPr lang="en-US" sz="4000" b="1" dirty="0"/>
              <a:t>. </a:t>
            </a:r>
            <a:r>
              <a:rPr lang="hr-HR" sz="4000" b="1" i="1" dirty="0"/>
              <a:t>„Ako zapalim tu i tamo, subotom ili nekad uz kavu, neću naštetiti zdravlju.”</a:t>
            </a:r>
            <a:endParaRPr lang="hr-HR" sz="4000" i="1" dirty="0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10B66E14-1054-4E93-84AA-89B2C802665E}"/>
              </a:ext>
            </a:extLst>
          </p:cNvPr>
          <p:cNvSpPr/>
          <p:nvPr/>
        </p:nvSpPr>
        <p:spPr>
          <a:xfrm>
            <a:off x="2152650" y="2992278"/>
            <a:ext cx="3059430" cy="8734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T</a:t>
            </a:r>
            <a:endParaRPr lang="hr-HR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2CF08462-0EC7-4020-8454-013017337212}"/>
              </a:ext>
            </a:extLst>
          </p:cNvPr>
          <p:cNvSpPr/>
          <p:nvPr/>
        </p:nvSpPr>
        <p:spPr>
          <a:xfrm>
            <a:off x="6979920" y="2992278"/>
            <a:ext cx="3059430" cy="873444"/>
          </a:xfrm>
          <a:prstGeom prst="round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</a:t>
            </a:r>
            <a:endParaRPr lang="hr-HR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D3775290-61B4-446F-8D5C-FE6E00844ABE}"/>
              </a:ext>
            </a:extLst>
          </p:cNvPr>
          <p:cNvSpPr/>
          <p:nvPr/>
        </p:nvSpPr>
        <p:spPr>
          <a:xfrm>
            <a:off x="6979920" y="2992278"/>
            <a:ext cx="3059430" cy="873444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</a:t>
            </a:r>
            <a:endParaRPr lang="hr-HR"/>
          </a:p>
        </p:txBody>
      </p:sp>
      <p:pic>
        <p:nvPicPr>
          <p:cNvPr id="8" name="Picture 12" descr="pragma_boja-rgb">
            <a:extLst>
              <a:ext uri="{FF2B5EF4-FFF2-40B4-BE49-F238E27FC236}">
                <a16:creationId xmlns:a16="http://schemas.microsoft.com/office/drawing/2014/main" id="{B925F13A-E29F-4E6A-AFFF-6639C4432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zervirano mjesto podnožja 1">
            <a:extLst>
              <a:ext uri="{FF2B5EF4-FFF2-40B4-BE49-F238E27FC236}">
                <a16:creationId xmlns:a16="http://schemas.microsoft.com/office/drawing/2014/main" id="{31C0F66C-5F1E-474A-A987-6AF7CBE4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/>
              <a:t>© PRAGMA. Vše o nama na: www.udruga-pragma.hr i www.blizu.eu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98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92ADE9F1-3FAB-471D-9407-B52FA6185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36017"/>
            <a:ext cx="12192000" cy="378565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hr-HR" sz="2400" b="1" dirty="0">
                <a:ea typeface="Calibri"/>
                <a:cs typeface="Calibri"/>
                <a:sym typeface="Calibri"/>
              </a:rPr>
              <a:t>Ne postoji zdrava razina pušenja </a:t>
            </a:r>
            <a:r>
              <a:rPr lang="hr-HR" sz="2400" dirty="0">
                <a:ea typeface="Calibri"/>
                <a:cs typeface="Calibri"/>
                <a:sym typeface="Calibri"/>
              </a:rPr>
              <a:t>jer dim svake cigarete, uz nikotin koji je droga, sadrži preko 4 000 kemikalije (među njima ima pedesetak kancerogena), remeti disanje, oduzima tijelu kisik, sužava krvne žile, ubrzava srčanu akciju i diže krvni tlak. Uz to, stvara se sve jača veza nastanka ovisnosti o pušenju, a prestanak pušenja je mukotrpan i bolan proces uz pojavu apstinencijskog sindroma (sindroma sustezanja). </a:t>
            </a:r>
          </a:p>
          <a:p>
            <a:pPr algn="just"/>
            <a:endParaRPr lang="hr-HR" sz="2400" dirty="0">
              <a:ea typeface="Calibri"/>
              <a:cs typeface="Calibri"/>
              <a:sym typeface="Calibri"/>
            </a:endParaRPr>
          </a:p>
          <a:p>
            <a:pPr algn="just"/>
            <a:r>
              <a:rPr lang="hr-HR" sz="2400" dirty="0">
                <a:ea typeface="Calibri"/>
                <a:cs typeface="Calibri"/>
                <a:sym typeface="Calibri"/>
              </a:rPr>
              <a:t>Simptomi apstinencije kod prestanka pušenja pojavljuju se negdje unutar 24 - 36 sati nakon prestanka i obično su prisutni oko tjedan dana od prestanka pušenja (fizički), iznimno kod nekih pojedinaca i duže, a psihološki simptomi traju od mjesec dana do godine dana. Pojedinci nastavljaju pušiti kako bi izbjegli simptome apstinencije jer ih postaje sve teže podnositi.</a:t>
            </a:r>
          </a:p>
        </p:txBody>
      </p:sp>
      <p:pic>
        <p:nvPicPr>
          <p:cNvPr id="7" name="Picture 12" descr="pragma_boja-rgb">
            <a:extLst>
              <a:ext uri="{FF2B5EF4-FFF2-40B4-BE49-F238E27FC236}">
                <a16:creationId xmlns:a16="http://schemas.microsoft.com/office/drawing/2014/main" id="{B7E28BEE-3C49-4BC8-96C6-E0317A57A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zervirano mjesto podnožja 1">
            <a:extLst>
              <a:ext uri="{FF2B5EF4-FFF2-40B4-BE49-F238E27FC236}">
                <a16:creationId xmlns:a16="http://schemas.microsoft.com/office/drawing/2014/main" id="{4C02FFF5-AD76-4787-AB9D-458C370AD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/>
              <a:t>© PRAGMA. Vše o nama na: www.udruga-pragma.hr i www.blizu.eu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286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106E87-8FA6-4FF4-B0DD-EAEEF5C0F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45" y="365125"/>
            <a:ext cx="11642152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10</a:t>
            </a:r>
            <a:r>
              <a:rPr lang="en-US" sz="4000" b="1" dirty="0"/>
              <a:t>. </a:t>
            </a:r>
            <a:r>
              <a:rPr lang="hr-HR" sz="4000" b="1" i="1" dirty="0"/>
              <a:t>„Igranje video igrica do dugo u noć ne može dovesti do razvoja ovisnosti.”</a:t>
            </a:r>
            <a:endParaRPr lang="hr-HR" sz="4000" i="1" dirty="0"/>
          </a:p>
        </p:txBody>
      </p:sp>
      <p:pic>
        <p:nvPicPr>
          <p:cNvPr id="13" name="Picture 12" descr="pragma_boja-rgb">
            <a:extLst>
              <a:ext uri="{FF2B5EF4-FFF2-40B4-BE49-F238E27FC236}">
                <a16:creationId xmlns:a16="http://schemas.microsoft.com/office/drawing/2014/main" id="{E9AC99CA-D649-45EF-975D-F3E491D5A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zervirano mjesto podnožja 1">
            <a:extLst>
              <a:ext uri="{FF2B5EF4-FFF2-40B4-BE49-F238E27FC236}">
                <a16:creationId xmlns:a16="http://schemas.microsoft.com/office/drawing/2014/main" id="{8D0CD476-9970-414A-AA12-CF01FA5F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/>
              <a:t>© PRAGMA. Vše o nama na: www.udruga-pragma.hr i www.blizu.eu</a:t>
            </a:r>
            <a:endParaRPr lang="en-GB"/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C7FC527C-80A4-8AF7-0250-1F8CD663DEC3}"/>
              </a:ext>
            </a:extLst>
          </p:cNvPr>
          <p:cNvSpPr/>
          <p:nvPr/>
        </p:nvSpPr>
        <p:spPr>
          <a:xfrm>
            <a:off x="2152650" y="2992278"/>
            <a:ext cx="3059430" cy="873444"/>
          </a:xfrm>
          <a:prstGeom prst="round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T</a:t>
            </a:r>
            <a:endParaRPr lang="hr-HR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13099C81-85A4-0236-1826-06BA31F849BF}"/>
              </a:ext>
            </a:extLst>
          </p:cNvPr>
          <p:cNvSpPr/>
          <p:nvPr/>
        </p:nvSpPr>
        <p:spPr>
          <a:xfrm>
            <a:off x="6979920" y="2992278"/>
            <a:ext cx="3059430" cy="873444"/>
          </a:xfrm>
          <a:prstGeom prst="round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</a:t>
            </a:r>
            <a:endParaRPr lang="hr-HR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EE5B25F5-6B54-9E6A-2CB0-277FC142BFB5}"/>
              </a:ext>
            </a:extLst>
          </p:cNvPr>
          <p:cNvSpPr/>
          <p:nvPr/>
        </p:nvSpPr>
        <p:spPr>
          <a:xfrm>
            <a:off x="6979920" y="2992278"/>
            <a:ext cx="3059430" cy="873444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695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3C644DF6-7F96-42D8-9C49-6F7427A06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95213"/>
            <a:ext cx="12192000" cy="267765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r-HR" sz="2400" dirty="0">
                <a:ea typeface="ＭＳ Ｐゴシック" charset="-128"/>
              </a:rPr>
              <a:t>Višesatnim igranjem igricama kroz noć dolazi do promjena u količini i kvaliteti spavanja, gubitka zanimanja za aktivnosti u kojima se nekada uživalo, a igru se ne doživljava samo „kao igru“ nego se uz nju veže i osjećaj osobnog uspjeha. Neki od znakova ovisnosti o video igricama su: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r-HR" altLang="sr-Latn-RS" sz="2400" dirty="0">
                <a:ea typeface="ＭＳ Ｐゴシック" panose="020B0600070205080204" pitchFamily="34" charset="-128"/>
              </a:rPr>
              <a:t>Osoba provodi više od 24 sata tjedno igrajući igrice i odustaje od drugih aktivnosti;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r-HR" altLang="sr-Latn-RS" sz="2400" dirty="0">
                <a:ea typeface="ＭＳ Ｐゴシック" panose="020B0600070205080204" pitchFamily="34" charset="-128"/>
              </a:rPr>
              <a:t>Osoba troši novac za video igrice i kompjutorske dodatke u većoj količini nego što si to može priuštiti;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r-HR" altLang="sr-Latn-RS" sz="2400" dirty="0">
                <a:ea typeface="ＭＳ Ｐゴシック" panose="020B0600070205080204" pitchFamily="34" charset="-128"/>
              </a:rPr>
              <a:t>Osoba igra u neprimjerenim okolnostima, kao npr. na poslu</a:t>
            </a:r>
            <a:r>
              <a:rPr lang="en-US" altLang="sr-Latn-RS" sz="2400" dirty="0">
                <a:ea typeface="ＭＳ Ｐゴシック" panose="020B0600070205080204" pitchFamily="34" charset="-128"/>
              </a:rPr>
              <a:t> </a:t>
            </a:r>
            <a:r>
              <a:rPr lang="en-US" altLang="sr-Latn-RS" sz="2400" dirty="0" err="1">
                <a:ea typeface="ＭＳ Ｐゴシック" panose="020B0600070205080204" pitchFamily="34" charset="-128"/>
              </a:rPr>
              <a:t>ili</a:t>
            </a:r>
            <a:r>
              <a:rPr lang="en-US" altLang="sr-Latn-RS" sz="2400" dirty="0">
                <a:ea typeface="ＭＳ Ｐゴシック" panose="020B0600070205080204" pitchFamily="34" charset="-128"/>
              </a:rPr>
              <a:t> u </a:t>
            </a:r>
            <a:r>
              <a:rPr lang="en-US" altLang="sr-Latn-RS" sz="2400" dirty="0" err="1">
                <a:ea typeface="ＭＳ Ｐゴシック" panose="020B0600070205080204" pitchFamily="34" charset="-128"/>
              </a:rPr>
              <a:t>škol</a:t>
            </a:r>
            <a:r>
              <a:rPr lang="hr-HR" altLang="sr-Latn-RS" sz="2400" dirty="0">
                <a:ea typeface="ＭＳ Ｐゴシック" panose="020B0600070205080204" pitchFamily="34" charset="-128"/>
              </a:rPr>
              <a:t>i.</a:t>
            </a:r>
            <a:endParaRPr lang="hr-HR" sz="2400" dirty="0">
              <a:ea typeface="ＭＳ Ｐゴシック" charset="-128"/>
            </a:endParaRP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ED07AB89-4C0F-4ED7-B2E2-D1782C249353}"/>
              </a:ext>
            </a:extLst>
          </p:cNvPr>
          <p:cNvSpPr/>
          <p:nvPr/>
        </p:nvSpPr>
        <p:spPr>
          <a:xfrm>
            <a:off x="1581910" y="4635799"/>
            <a:ext cx="10472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Igrate</a:t>
            </a:r>
            <a:r>
              <a:rPr lang="en-US" b="1" dirty="0"/>
              <a:t> li vi video </a:t>
            </a:r>
            <a:r>
              <a:rPr lang="en-US" b="1" dirty="0" err="1"/>
              <a:t>igrice</a:t>
            </a:r>
            <a:r>
              <a:rPr lang="en-US" b="1" dirty="0"/>
              <a:t>?  Koliko </a:t>
            </a:r>
            <a:r>
              <a:rPr lang="en-US" b="1" dirty="0" err="1"/>
              <a:t>vremena</a:t>
            </a:r>
            <a:r>
              <a:rPr lang="en-US" b="1" dirty="0"/>
              <a:t> u </a:t>
            </a:r>
            <a:r>
              <a:rPr lang="en-US" b="1" dirty="0" err="1"/>
              <a:t>danu</a:t>
            </a:r>
            <a:r>
              <a:rPr lang="en-US" b="1" dirty="0"/>
              <a:t>? </a:t>
            </a:r>
            <a:r>
              <a:rPr lang="en-US" b="1" dirty="0" err="1"/>
              <a:t>Kako</a:t>
            </a:r>
            <a:r>
              <a:rPr lang="en-US" b="1" dirty="0"/>
              <a:t> </a:t>
            </a:r>
            <a:r>
              <a:rPr lang="en-US" b="1" dirty="0" err="1"/>
              <a:t>usklađujete</a:t>
            </a:r>
            <a:r>
              <a:rPr lang="en-US" b="1" dirty="0"/>
              <a:t> </a:t>
            </a:r>
            <a:r>
              <a:rPr lang="en-US" b="1" dirty="0" err="1"/>
              <a:t>školske</a:t>
            </a:r>
            <a:r>
              <a:rPr lang="en-US" b="1" dirty="0"/>
              <a:t> </a:t>
            </a:r>
            <a:r>
              <a:rPr lang="en-US" b="1" dirty="0" err="1"/>
              <a:t>obaveze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slobodno</a:t>
            </a:r>
            <a:r>
              <a:rPr lang="en-US" b="1" dirty="0"/>
              <a:t> </a:t>
            </a:r>
            <a:r>
              <a:rPr lang="en-US" b="1" dirty="0" err="1"/>
              <a:t>vrijeme</a:t>
            </a:r>
            <a:r>
              <a:rPr lang="en-US" b="1" dirty="0"/>
              <a:t>?</a:t>
            </a:r>
            <a:endParaRPr lang="hr-HR" b="1" dirty="0"/>
          </a:p>
        </p:txBody>
      </p:sp>
      <p:pic>
        <p:nvPicPr>
          <p:cNvPr id="7" name="Picture 12" descr="pragma_boja-rgb">
            <a:extLst>
              <a:ext uri="{FF2B5EF4-FFF2-40B4-BE49-F238E27FC236}">
                <a16:creationId xmlns:a16="http://schemas.microsoft.com/office/drawing/2014/main" id="{89657C11-80E7-4811-AEF4-CF5ADDFC6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File:Discussion.png - Wikimedia Commons">
            <a:extLst>
              <a:ext uri="{FF2B5EF4-FFF2-40B4-BE49-F238E27FC236}">
                <a16:creationId xmlns:a16="http://schemas.microsoft.com/office/drawing/2014/main" id="{11349D06-C904-41BD-8448-8BE87BA31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40" y="4560962"/>
            <a:ext cx="763294" cy="4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zervirano mjesto podnožja 1">
            <a:extLst>
              <a:ext uri="{FF2B5EF4-FFF2-40B4-BE49-F238E27FC236}">
                <a16:creationId xmlns:a16="http://schemas.microsoft.com/office/drawing/2014/main" id="{CE7AEBDE-F549-4C4C-A636-900FD21F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/>
              <a:t>© PRAGMA. Vše o nama na: www.udruga-pragma.hr i www.blizu.eu</a:t>
            </a:r>
            <a:endParaRPr lang="en-GB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39B7338D-349A-35B9-ADDD-42B950574AB4}"/>
              </a:ext>
            </a:extLst>
          </p:cNvPr>
          <p:cNvSpPr/>
          <p:nvPr/>
        </p:nvSpPr>
        <p:spPr>
          <a:xfrm>
            <a:off x="4757428" y="5553419"/>
            <a:ext cx="7615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Kakve igrice najviše volite igrati? Zašto?</a:t>
            </a:r>
          </a:p>
        </p:txBody>
      </p:sp>
      <p:pic>
        <p:nvPicPr>
          <p:cNvPr id="10" name="Picture 2" descr="File:Discussion.png - Wikimedia Commons">
            <a:extLst>
              <a:ext uri="{FF2B5EF4-FFF2-40B4-BE49-F238E27FC236}">
                <a16:creationId xmlns:a16="http://schemas.microsoft.com/office/drawing/2014/main" id="{359585B7-B2DF-C63C-0915-B007104C7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34" y="5438195"/>
            <a:ext cx="763294" cy="4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74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A8C137-8CB3-4467-9B3C-B825E8436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" y="365125"/>
            <a:ext cx="11780520" cy="1325563"/>
          </a:xfrm>
        </p:spPr>
        <p:txBody>
          <a:bodyPr>
            <a:normAutofit/>
          </a:bodyPr>
          <a:lstStyle/>
          <a:p>
            <a:r>
              <a:rPr lang="hr-HR" altLang="sr-Latn-RS" sz="4000" b="1" dirty="0">
                <a:ea typeface="ＭＳ Ｐゴシック" panose="020B0600070205080204" pitchFamily="34" charset="-128"/>
              </a:rPr>
              <a:t>11</a:t>
            </a:r>
            <a:r>
              <a:rPr lang="en-US" altLang="sr-Latn-RS" sz="4000" b="1" dirty="0">
                <a:ea typeface="ＭＳ Ｐゴシック" panose="020B0600070205080204" pitchFamily="34" charset="-128"/>
              </a:rPr>
              <a:t>. </a:t>
            </a:r>
            <a:r>
              <a:rPr lang="en-US" altLang="sr-Latn-RS" sz="4000" b="1" dirty="0" err="1">
                <a:ea typeface="ＭＳ Ｐゴシック" panose="020B0600070205080204" pitchFamily="34" charset="-128"/>
              </a:rPr>
              <a:t>Koje</a:t>
            </a:r>
            <a:r>
              <a:rPr lang="en-US" altLang="sr-Latn-RS" sz="4000" b="1" dirty="0">
                <a:ea typeface="ＭＳ Ｐゴシック" panose="020B0600070205080204" pitchFamily="34" charset="-128"/>
              </a:rPr>
              <a:t> </a:t>
            </a:r>
            <a:r>
              <a:rPr lang="hr-HR" altLang="sr-Latn-RS" sz="4000" b="1" dirty="0">
                <a:ea typeface="ＭＳ Ｐゴシック" panose="020B0600070205080204" pitchFamily="34" charset="-128"/>
              </a:rPr>
              <a:t>su posljedice</a:t>
            </a:r>
            <a:r>
              <a:rPr lang="en-US" altLang="sr-Latn-RS" sz="4000" b="1" dirty="0">
                <a:ea typeface="ＭＳ Ｐゴシック" panose="020B0600070205080204" pitchFamily="34" charset="-128"/>
              </a:rPr>
              <a:t> </a:t>
            </a:r>
            <a:r>
              <a:rPr lang="hr-HR" altLang="sr-Latn-RS" sz="4000" b="1" dirty="0">
                <a:ea typeface="ＭＳ Ｐゴシック" panose="020B0600070205080204" pitchFamily="34" charset="-128"/>
              </a:rPr>
              <a:t>pretjeranog korištenja interneta </a:t>
            </a:r>
            <a:r>
              <a:rPr lang="hr-HR" altLang="sr-Latn-RS" sz="4000" b="1" i="1" dirty="0">
                <a:ea typeface="ＭＳ Ｐゴシック" panose="020B0600070205080204" pitchFamily="34" charset="-128"/>
              </a:rPr>
              <a:t>(moguće je više odgovora)</a:t>
            </a:r>
            <a:r>
              <a:rPr lang="hr-HR" altLang="sr-Latn-RS" sz="4000" b="1" dirty="0">
                <a:ea typeface="ＭＳ Ｐゴシック" panose="020B0600070205080204" pitchFamily="34" charset="-128"/>
              </a:rPr>
              <a:t>?</a:t>
            </a:r>
            <a:endParaRPr lang="hr-HR" sz="4000" dirty="0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F252D01B-ADD6-47A9-95EE-4DB839267718}"/>
              </a:ext>
            </a:extLst>
          </p:cNvPr>
          <p:cNvSpPr/>
          <p:nvPr/>
        </p:nvSpPr>
        <p:spPr>
          <a:xfrm>
            <a:off x="830348" y="3109452"/>
            <a:ext cx="4441542" cy="699171"/>
          </a:xfrm>
          <a:prstGeom prst="round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sr-Latn-RS">
                <a:ea typeface="ＭＳ Ｐゴシック" panose="020B0600070205080204" pitchFamily="34" charset="-128"/>
              </a:rPr>
              <a:t>C) </a:t>
            </a:r>
            <a:r>
              <a:rPr lang="hr-HR" altLang="sr-Latn-RS">
                <a:ea typeface="ＭＳ Ｐゴシック" panose="020B0600070205080204" pitchFamily="34" charset="-128"/>
              </a:rPr>
              <a:t>Javlja nam se žudnja (izrazita potreba) za </a:t>
            </a:r>
            <a:r>
              <a:rPr lang="hr-HR" altLang="sr-Latn-RS" i="1">
                <a:ea typeface="ＭＳ Ｐゴシック" panose="020B0600070205080204" pitchFamily="34" charset="-128"/>
              </a:rPr>
              <a:t>on-line </a:t>
            </a:r>
            <a:r>
              <a:rPr lang="hr-HR" altLang="sr-Latn-RS">
                <a:ea typeface="ＭＳ Ｐゴシック" panose="020B0600070205080204" pitchFamily="34" charset="-128"/>
              </a:rPr>
              <a:t>aktivnostima</a:t>
            </a:r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4C48A80F-C71C-46DD-B514-2F231FC71EED}"/>
              </a:ext>
            </a:extLst>
          </p:cNvPr>
          <p:cNvSpPr/>
          <p:nvPr/>
        </p:nvSpPr>
        <p:spPr>
          <a:xfrm>
            <a:off x="830348" y="1863106"/>
            <a:ext cx="4441542" cy="699171"/>
          </a:xfrm>
          <a:prstGeom prst="round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sr-Latn-RS">
                <a:ea typeface="ＭＳ Ｐゴシック" panose="020B0600070205080204" pitchFamily="34" charset="-128"/>
              </a:rPr>
              <a:t>A) </a:t>
            </a:r>
            <a:r>
              <a:rPr lang="hr-HR" altLang="sr-Latn-RS">
                <a:ea typeface="ＭＳ Ｐゴシック" panose="020B0600070205080204" pitchFamily="34" charset="-128"/>
              </a:rPr>
              <a:t>Gubimo osjećaj za vrijeme</a:t>
            </a:r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77D502FE-7B05-45A2-B9A4-140413B30F66}"/>
              </a:ext>
            </a:extLst>
          </p:cNvPr>
          <p:cNvSpPr/>
          <p:nvPr/>
        </p:nvSpPr>
        <p:spPr>
          <a:xfrm>
            <a:off x="6652028" y="1863106"/>
            <a:ext cx="4441542" cy="699171"/>
          </a:xfrm>
          <a:prstGeom prst="round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sr-Latn-RS">
                <a:ea typeface="ＭＳ Ｐゴシック" panose="020B0600070205080204" pitchFamily="34" charset="-128"/>
              </a:rPr>
              <a:t>B) </a:t>
            </a:r>
            <a:r>
              <a:rPr lang="hr-HR" altLang="sr-Latn-RS">
                <a:ea typeface="ＭＳ Ｐゴシック" panose="020B0600070205080204" pitchFamily="34" charset="-128"/>
              </a:rPr>
              <a:t>U nedovoljnoj mjeri spavamo i jedemo </a:t>
            </a:r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286CF56E-0F72-4166-94B1-ED06A881DF5B}"/>
              </a:ext>
            </a:extLst>
          </p:cNvPr>
          <p:cNvSpPr/>
          <p:nvPr/>
        </p:nvSpPr>
        <p:spPr>
          <a:xfrm>
            <a:off x="6652028" y="3152694"/>
            <a:ext cx="4441542" cy="699171"/>
          </a:xfrm>
          <a:prstGeom prst="round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sr-Latn-RS">
                <a:ea typeface="ＭＳ Ｐゴシック" panose="020B0600070205080204" pitchFamily="34" charset="-128"/>
              </a:rPr>
              <a:t>D) </a:t>
            </a:r>
            <a:r>
              <a:rPr lang="hr-HR" altLang="sr-Latn-RS">
                <a:ea typeface="ＭＳ Ｐゴシック" panose="020B0600070205080204" pitchFamily="34" charset="-128"/>
              </a:rPr>
              <a:t>Imamo veće šanse steći puno prijatelja</a:t>
            </a:r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0C974DD6-BF72-40DF-AE8C-204F7FDF3D7D}"/>
              </a:ext>
            </a:extLst>
          </p:cNvPr>
          <p:cNvSpPr/>
          <p:nvPr/>
        </p:nvSpPr>
        <p:spPr>
          <a:xfrm>
            <a:off x="782704" y="4513277"/>
            <a:ext cx="4359748" cy="624263"/>
          </a:xfrm>
          <a:prstGeom prst="round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sr-Latn-RS" dirty="0">
                <a:ea typeface="ＭＳ Ｐゴシック" panose="020B0600070205080204" pitchFamily="34" charset="-128"/>
              </a:rPr>
              <a:t>E) </a:t>
            </a:r>
            <a:r>
              <a:rPr lang="hr-HR" altLang="sr-Latn-RS" dirty="0">
                <a:ea typeface="ＭＳ Ｐゴシック" panose="020B0600070205080204" pitchFamily="34" charset="-128"/>
              </a:rPr>
              <a:t>Više smo ljuti, napeti, nasilni i/ili tužni, bezvoljni kada računalo ili mobitel nisu dostupni</a:t>
            </a:r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645828E4-699A-4CBD-917C-0B0C2C128F4C}"/>
              </a:ext>
            </a:extLst>
          </p:cNvPr>
          <p:cNvSpPr/>
          <p:nvPr/>
        </p:nvSpPr>
        <p:spPr>
          <a:xfrm>
            <a:off x="6652028" y="4399040"/>
            <a:ext cx="4441542" cy="699171"/>
          </a:xfrm>
          <a:prstGeom prst="round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sr-Latn-RS">
                <a:ea typeface="ＭＳ Ｐゴシック" panose="020B0600070205080204" pitchFamily="34" charset="-128"/>
              </a:rPr>
              <a:t>F) </a:t>
            </a:r>
            <a:r>
              <a:rPr lang="hr-HR" altLang="sr-Latn-RS">
                <a:ea typeface="ＭＳ Ｐゴシック" panose="020B0600070205080204" pitchFamily="34" charset="-128"/>
              </a:rPr>
              <a:t>Internet nam dosadi pa nađemo novu zanimaciju</a:t>
            </a:r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68C92290-33C4-4F71-A585-1F82F4D34990}"/>
              </a:ext>
            </a:extLst>
          </p:cNvPr>
          <p:cNvSpPr/>
          <p:nvPr/>
        </p:nvSpPr>
        <p:spPr>
          <a:xfrm>
            <a:off x="3672608" y="5577953"/>
            <a:ext cx="4441542" cy="699171"/>
          </a:xfrm>
          <a:prstGeom prst="round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sr-Latn-RS">
                <a:ea typeface="ＭＳ Ｐゴシック" panose="020B0600070205080204" pitchFamily="34" charset="-128"/>
              </a:rPr>
              <a:t>G) </a:t>
            </a:r>
            <a:r>
              <a:rPr lang="hr-HR" altLang="sr-Latn-RS">
                <a:ea typeface="ＭＳ Ｐゴシック" panose="020B0600070205080204" pitchFamily="34" charset="-128"/>
              </a:rPr>
              <a:t>Riskiramo ulazak u grupe sumnjivog moralnog ponašanja </a:t>
            </a:r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7CCF1660-D41C-4D6F-B5EE-F2B5AA237672}"/>
              </a:ext>
            </a:extLst>
          </p:cNvPr>
          <p:cNvSpPr/>
          <p:nvPr/>
        </p:nvSpPr>
        <p:spPr>
          <a:xfrm>
            <a:off x="838200" y="3152694"/>
            <a:ext cx="4441542" cy="699171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sr-Latn-RS" dirty="0">
                <a:ea typeface="ＭＳ Ｐゴシック" panose="020B0600070205080204" pitchFamily="34" charset="-128"/>
              </a:rPr>
              <a:t>C) </a:t>
            </a:r>
            <a:r>
              <a:rPr lang="hr-HR" altLang="sr-Latn-RS" dirty="0">
                <a:ea typeface="ＭＳ Ｐゴシック" panose="020B0600070205080204" pitchFamily="34" charset="-128"/>
              </a:rPr>
              <a:t>Javlja nam se žudnja (izrazita potreba) za </a:t>
            </a:r>
            <a:r>
              <a:rPr lang="hr-HR" altLang="sr-Latn-RS" i="1" dirty="0">
                <a:ea typeface="ＭＳ Ｐゴシック" panose="020B0600070205080204" pitchFamily="34" charset="-128"/>
              </a:rPr>
              <a:t>on-line </a:t>
            </a:r>
            <a:r>
              <a:rPr lang="hr-HR" altLang="sr-Latn-RS" dirty="0">
                <a:ea typeface="ＭＳ Ｐゴシック" panose="020B0600070205080204" pitchFamily="34" charset="-128"/>
              </a:rPr>
              <a:t>aktivnostima</a:t>
            </a:r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52609FD6-BA2B-4A8B-9AD8-16F180C5FD91}"/>
              </a:ext>
            </a:extLst>
          </p:cNvPr>
          <p:cNvSpPr/>
          <p:nvPr/>
        </p:nvSpPr>
        <p:spPr>
          <a:xfrm>
            <a:off x="838200" y="1899752"/>
            <a:ext cx="4441542" cy="699171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sr-Latn-RS" dirty="0">
                <a:ea typeface="ＭＳ Ｐゴシック" panose="020B0600070205080204" pitchFamily="34" charset="-128"/>
              </a:rPr>
              <a:t>A) </a:t>
            </a:r>
            <a:r>
              <a:rPr lang="hr-HR" altLang="sr-Latn-RS" dirty="0">
                <a:ea typeface="ＭＳ Ｐゴシック" panose="020B0600070205080204" pitchFamily="34" charset="-128"/>
              </a:rPr>
              <a:t>Gubimo osjećaj za vrijeme</a:t>
            </a:r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D5B05B86-B176-4701-898C-FC10D638B962}"/>
              </a:ext>
            </a:extLst>
          </p:cNvPr>
          <p:cNvSpPr/>
          <p:nvPr/>
        </p:nvSpPr>
        <p:spPr>
          <a:xfrm>
            <a:off x="6659880" y="1906348"/>
            <a:ext cx="4441542" cy="699171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sr-Latn-RS">
                <a:ea typeface="ＭＳ Ｐゴシック" panose="020B0600070205080204" pitchFamily="34" charset="-128"/>
              </a:rPr>
              <a:t>B) </a:t>
            </a:r>
            <a:r>
              <a:rPr lang="hr-HR" altLang="sr-Latn-RS">
                <a:ea typeface="ＭＳ Ｐゴシック" panose="020B0600070205080204" pitchFamily="34" charset="-128"/>
              </a:rPr>
              <a:t>U nedovoljnoj mjeri spavamo i jedemo </a:t>
            </a:r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190728DF-15DA-4B05-AC6C-ED482FBCFA4A}"/>
              </a:ext>
            </a:extLst>
          </p:cNvPr>
          <p:cNvSpPr/>
          <p:nvPr/>
        </p:nvSpPr>
        <p:spPr>
          <a:xfrm>
            <a:off x="846051" y="4362394"/>
            <a:ext cx="4623571" cy="785843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sr-Latn-RS" dirty="0">
                <a:ea typeface="ＭＳ Ｐゴシック" panose="020B0600070205080204" pitchFamily="34" charset="-128"/>
              </a:rPr>
              <a:t>E) </a:t>
            </a:r>
            <a:r>
              <a:rPr lang="hr-HR" altLang="sr-Latn-RS" dirty="0">
                <a:ea typeface="ＭＳ Ｐゴシック" panose="020B0600070205080204" pitchFamily="34" charset="-128"/>
              </a:rPr>
              <a:t>Više smo ljuti, napeti, nasilni i/ili tužni, bezvoljni kada računalo ili mobitel nisu dostupni</a:t>
            </a:r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B3BC9726-317C-4196-936A-1037606BF1E4}"/>
              </a:ext>
            </a:extLst>
          </p:cNvPr>
          <p:cNvSpPr/>
          <p:nvPr/>
        </p:nvSpPr>
        <p:spPr>
          <a:xfrm>
            <a:off x="3672608" y="5599348"/>
            <a:ext cx="4441542" cy="699171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sr-Latn-RS" dirty="0">
                <a:ea typeface="ＭＳ Ｐゴシック" panose="020B0600070205080204" pitchFamily="34" charset="-128"/>
              </a:rPr>
              <a:t>G) </a:t>
            </a:r>
            <a:r>
              <a:rPr lang="hr-HR" altLang="sr-Latn-RS" dirty="0">
                <a:ea typeface="ＭＳ Ｐゴシック" panose="020B0600070205080204" pitchFamily="34" charset="-128"/>
              </a:rPr>
              <a:t>Riskiramo ulazak u grupe sumnjivog moralnog ponašanja </a:t>
            </a:r>
          </a:p>
        </p:txBody>
      </p:sp>
      <p:pic>
        <p:nvPicPr>
          <p:cNvPr id="16" name="Picture 12" descr="pragma_boja-rgb">
            <a:extLst>
              <a:ext uri="{FF2B5EF4-FFF2-40B4-BE49-F238E27FC236}">
                <a16:creationId xmlns:a16="http://schemas.microsoft.com/office/drawing/2014/main" id="{AF981FFF-5EC1-494C-9F23-58B811013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zervirano mjesto podnožja 1">
            <a:extLst>
              <a:ext uri="{FF2B5EF4-FFF2-40B4-BE49-F238E27FC236}">
                <a16:creationId xmlns:a16="http://schemas.microsoft.com/office/drawing/2014/main" id="{5195A504-0467-4B42-9384-F8EC2B196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/>
              <a:t>© PRAGMA. Vše o nama na: www.udruga-pragma.hr i www.blizu.eu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93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C89ED2D-9DA4-4A5D-8366-E28BAD708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95213"/>
            <a:ext cx="12192000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r-HR" sz="2400" dirty="0">
                <a:ea typeface="ＭＳ Ｐゴシック" charset="-128"/>
              </a:rPr>
              <a:t>Dodajmo tome još simptome poput kroničnog umora i neispavanosti, izdvajanja iz društva, povlačenja u sebe i u vlastiti virtualni svijet te smanjenja uspjeha u školi. 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8D57CE61-AC61-422A-812B-3D0B45CC89F5}"/>
              </a:ext>
            </a:extLst>
          </p:cNvPr>
          <p:cNvSpPr/>
          <p:nvPr/>
        </p:nvSpPr>
        <p:spPr>
          <a:xfrm>
            <a:off x="1757484" y="3196434"/>
            <a:ext cx="7420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Koju društvenu mrežu najviše koristite? Zašto vam je ona draža od drugih?</a:t>
            </a:r>
          </a:p>
        </p:txBody>
      </p:sp>
      <p:pic>
        <p:nvPicPr>
          <p:cNvPr id="8" name="Picture 12" descr="pragma_boja-rgb">
            <a:extLst>
              <a:ext uri="{FF2B5EF4-FFF2-40B4-BE49-F238E27FC236}">
                <a16:creationId xmlns:a16="http://schemas.microsoft.com/office/drawing/2014/main" id="{38F249DC-A9F1-4CE0-8506-35FA70039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File:Discussion.png - Wikimedia Commons">
            <a:extLst>
              <a:ext uri="{FF2B5EF4-FFF2-40B4-BE49-F238E27FC236}">
                <a16:creationId xmlns:a16="http://schemas.microsoft.com/office/drawing/2014/main" id="{A154D040-DACB-4C4E-9BD0-5634BB1E2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91" y="3196434"/>
            <a:ext cx="763294" cy="4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zervirano mjesto podnožja 1">
            <a:extLst>
              <a:ext uri="{FF2B5EF4-FFF2-40B4-BE49-F238E27FC236}">
                <a16:creationId xmlns:a16="http://schemas.microsoft.com/office/drawing/2014/main" id="{9B62E231-4904-4FD5-9168-118707172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/>
              <a:t>© PRAGMA. Vše o nama na: www.udruga-pragma.hr i www.blizu.eu</a:t>
            </a:r>
            <a:endParaRPr lang="en-GB"/>
          </a:p>
        </p:txBody>
      </p:sp>
      <p:pic>
        <p:nvPicPr>
          <p:cNvPr id="3" name="Picture 2" descr="File:Discussion.png - Wikimedia Commons">
            <a:extLst>
              <a:ext uri="{FF2B5EF4-FFF2-40B4-BE49-F238E27FC236}">
                <a16:creationId xmlns:a16="http://schemas.microsoft.com/office/drawing/2014/main" id="{0E1CB74C-C82A-02BF-DF81-0950D97A5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963" y="3875748"/>
            <a:ext cx="763294" cy="4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D4A55BD9-52EF-87E9-3DFC-5B4C2B8C4351}"/>
              </a:ext>
            </a:extLst>
          </p:cNvPr>
          <p:cNvSpPr/>
          <p:nvPr/>
        </p:nvSpPr>
        <p:spPr>
          <a:xfrm>
            <a:off x="2883159" y="4736883"/>
            <a:ext cx="9308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Mislite li da provodite puno vremena na društvenim mrežama i biste li htjeli provoditi manje?</a:t>
            </a:r>
          </a:p>
        </p:txBody>
      </p:sp>
      <p:pic>
        <p:nvPicPr>
          <p:cNvPr id="5" name="Picture 2" descr="File:Discussion.png - Wikimedia Commons">
            <a:extLst>
              <a:ext uri="{FF2B5EF4-FFF2-40B4-BE49-F238E27FC236}">
                <a16:creationId xmlns:a16="http://schemas.microsoft.com/office/drawing/2014/main" id="{25F5E697-0180-6BBC-D8C0-66C96ECEE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865" y="4743061"/>
            <a:ext cx="763294" cy="4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49125DFE-F9B9-A6D1-5093-7E6848C870B6}"/>
              </a:ext>
            </a:extLst>
          </p:cNvPr>
          <p:cNvSpPr/>
          <p:nvPr/>
        </p:nvSpPr>
        <p:spPr>
          <a:xfrm>
            <a:off x="2620006" y="3904470"/>
            <a:ext cx="9571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Ima li nešto da vam smeta kod društvenih mreža? Kako je biti mlada osoba u virtualnom svijetu?</a:t>
            </a:r>
          </a:p>
        </p:txBody>
      </p:sp>
    </p:spTree>
    <p:extLst>
      <p:ext uri="{BB962C8B-B14F-4D97-AF65-F5344CB8AC3E}">
        <p14:creationId xmlns:p14="http://schemas.microsoft.com/office/powerpoint/2010/main" val="242812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5F11B9-896F-4F11-B0BD-7106A4022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49" y="365125"/>
            <a:ext cx="11207151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12. </a:t>
            </a:r>
            <a:r>
              <a:rPr lang="hr-HR" sz="4000" b="1" i="1" dirty="0"/>
              <a:t>”Prekomjerna upotreba interneta negativno utječe na razvoj mozga.”</a:t>
            </a:r>
            <a:endParaRPr lang="hr-HR" sz="4000" i="1" dirty="0"/>
          </a:p>
        </p:txBody>
      </p:sp>
      <p:pic>
        <p:nvPicPr>
          <p:cNvPr id="8" name="Picture 12" descr="pragma_boja-rgb">
            <a:extLst>
              <a:ext uri="{FF2B5EF4-FFF2-40B4-BE49-F238E27FC236}">
                <a16:creationId xmlns:a16="http://schemas.microsoft.com/office/drawing/2014/main" id="{2B211AFF-E74D-4A49-BE43-211F3B947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zervirano mjesto podnožja 1">
            <a:extLst>
              <a:ext uri="{FF2B5EF4-FFF2-40B4-BE49-F238E27FC236}">
                <a16:creationId xmlns:a16="http://schemas.microsoft.com/office/drawing/2014/main" id="{2D45837F-0138-45C1-8169-C21FA201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/>
              <a:t>© PRAGMA. Vše o nama na: www.udruga-pragma.hr i www.blizu.eu</a:t>
            </a:r>
            <a:endParaRPr lang="en-GB"/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793FD9D3-1ECE-4B9F-2604-6BF670242075}"/>
              </a:ext>
            </a:extLst>
          </p:cNvPr>
          <p:cNvSpPr/>
          <p:nvPr/>
        </p:nvSpPr>
        <p:spPr>
          <a:xfrm>
            <a:off x="2152651" y="2992278"/>
            <a:ext cx="3059430" cy="8734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T</a:t>
            </a:r>
            <a:endParaRPr lang="hr-HR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24160B97-F397-FA4C-41E5-A7D565992051}"/>
              </a:ext>
            </a:extLst>
          </p:cNvPr>
          <p:cNvSpPr/>
          <p:nvPr/>
        </p:nvSpPr>
        <p:spPr>
          <a:xfrm>
            <a:off x="6979920" y="2992278"/>
            <a:ext cx="3059430" cy="873444"/>
          </a:xfrm>
          <a:prstGeom prst="round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</a:t>
            </a:r>
            <a:endParaRPr lang="hr-HR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8B74BE7D-B573-B43A-01D8-17E7B0AC0621}"/>
              </a:ext>
            </a:extLst>
          </p:cNvPr>
          <p:cNvSpPr/>
          <p:nvPr/>
        </p:nvSpPr>
        <p:spPr>
          <a:xfrm>
            <a:off x="2152651" y="2992278"/>
            <a:ext cx="3059430" cy="873444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T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252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2F96F9A5-8664-459D-882A-AAE1048D0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9128"/>
            <a:ext cx="12192000" cy="381642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r-HR" sz="2200" b="1" dirty="0">
                <a:ea typeface="ＭＳ Ｐゴシック" charset="-128"/>
              </a:rPr>
              <a:t>Ovisnost o internetu </a:t>
            </a:r>
            <a:r>
              <a:rPr lang="hr-HR" sz="2200" dirty="0">
                <a:ea typeface="ＭＳ Ｐゴシック" charset="-128"/>
              </a:rPr>
              <a:t>odnosi se na prekomjerno korištenje interneta preko računala, mobitela, tableta i sličnih uređaja. A koje može uzrokovati probleme u svakodnevnom životu, narušiti i tjelesno i mentalno zdravlje, odnose s obitelji i prijateljima. Kako prepoznati radi li se o ovisnosti?</a:t>
            </a:r>
          </a:p>
          <a:p>
            <a:pPr algn="just">
              <a:defRPr/>
            </a:pPr>
            <a:endParaRPr lang="hr-HR" sz="2200" dirty="0">
              <a:ea typeface="ＭＳ Ｐゴシック" charset="-128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r-HR" sz="2200" dirty="0">
                <a:ea typeface="ＭＳ Ｐゴシック" charset="-128"/>
              </a:rPr>
              <a:t>Osoba gubi kontrolu nad vremenom provedenim za mobitelom ili drugim uređajem;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r-HR" sz="2200" dirty="0">
                <a:ea typeface="ＭＳ Ｐゴシック" charset="-128"/>
              </a:rPr>
              <a:t>Dolazi do potrebe za sve više novih sadržaja;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r-HR" sz="2200" dirty="0">
                <a:ea typeface="ＭＳ Ｐゴシック" charset="-128"/>
              </a:rPr>
              <a:t>Osoba zanemaruje temeljne životne potrebe poput hrane, pića, spavanja;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r-HR" sz="2200" dirty="0">
                <a:ea typeface="ＭＳ Ｐゴシック" charset="-128"/>
              </a:rPr>
              <a:t>Osoba zanemaruje svoje uobičajene navike;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r-HR" sz="2200" dirty="0">
                <a:ea typeface="ＭＳ Ｐゴシック" charset="-128"/>
              </a:rPr>
              <a:t>Razvija se apstinencijski sindrom – napetost, promjene raspoloženja;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r-HR" sz="2200" dirty="0">
                <a:ea typeface="ＭＳ Ｐゴシック" charset="-128"/>
              </a:rPr>
              <a:t>Osoba nastavlja s upotrebom interneta unatoč posljedicama (narušenim odnosima, bolovima u tijelu, umoru očiju, negodovanju obitelji ili prijatelja, promjenama raspoloženja.</a:t>
            </a:r>
          </a:p>
        </p:txBody>
      </p:sp>
      <p:pic>
        <p:nvPicPr>
          <p:cNvPr id="8" name="Picture 12" descr="pragma_boja-rgb">
            <a:extLst>
              <a:ext uri="{FF2B5EF4-FFF2-40B4-BE49-F238E27FC236}">
                <a16:creationId xmlns:a16="http://schemas.microsoft.com/office/drawing/2014/main" id="{5464F831-BE55-4045-A184-E8DE02529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zervirano mjesto podnožja 1">
            <a:extLst>
              <a:ext uri="{FF2B5EF4-FFF2-40B4-BE49-F238E27FC236}">
                <a16:creationId xmlns:a16="http://schemas.microsoft.com/office/drawing/2014/main" id="{60FA21D8-0B53-4885-B892-79338B95E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/>
              <a:t>© PRAGMA. Vše o nama na: www.udruga-pragma.hr i www.blizu.eu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072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83492B-A54A-40A0-83A3-280265FD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60" y="365125"/>
            <a:ext cx="11138140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13</a:t>
            </a:r>
            <a:r>
              <a:rPr lang="en-US" sz="4000" b="1" dirty="0"/>
              <a:t>. </a:t>
            </a:r>
            <a:r>
              <a:rPr lang="en-US" sz="4000" b="1" dirty="0" err="1"/>
              <a:t>Kratica</a:t>
            </a:r>
            <a:r>
              <a:rPr lang="en-US" sz="4000" b="1" dirty="0"/>
              <a:t> </a:t>
            </a:r>
            <a:r>
              <a:rPr lang="hr-HR" sz="4000" b="1" dirty="0"/>
              <a:t>„</a:t>
            </a:r>
            <a:r>
              <a:rPr lang="en-US" sz="4000" b="1" dirty="0"/>
              <a:t>FOMO</a:t>
            </a:r>
            <a:r>
              <a:rPr lang="hr-HR" sz="4000" b="1" dirty="0"/>
              <a:t>”</a:t>
            </a:r>
            <a:r>
              <a:rPr lang="en-US" sz="4000" b="1" dirty="0"/>
              <a:t> </a:t>
            </a:r>
            <a:r>
              <a:rPr lang="en-US" sz="4000" b="1" dirty="0" err="1"/>
              <a:t>odnosi</a:t>
            </a:r>
            <a:r>
              <a:rPr lang="en-US" sz="4000" b="1" dirty="0"/>
              <a:t> se </a:t>
            </a:r>
            <a:r>
              <a:rPr lang="en-US" sz="4000" b="1" dirty="0" err="1"/>
              <a:t>na</a:t>
            </a:r>
            <a:r>
              <a:rPr lang="en-US" sz="4000" b="1" dirty="0"/>
              <a:t>?</a:t>
            </a:r>
            <a:endParaRPr lang="hr-HR" sz="4000" b="1" dirty="0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658C3775-9AC3-4308-8FF7-76D8BEB6E887}"/>
              </a:ext>
            </a:extLst>
          </p:cNvPr>
          <p:cNvSpPr/>
          <p:nvPr/>
        </p:nvSpPr>
        <p:spPr>
          <a:xfrm>
            <a:off x="838200" y="2203057"/>
            <a:ext cx="4831080" cy="983932"/>
          </a:xfrm>
          <a:prstGeom prst="round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A) </a:t>
            </a:r>
            <a:r>
              <a:rPr lang="en-US" err="1"/>
              <a:t>Strah</a:t>
            </a:r>
            <a:r>
              <a:rPr lang="en-US"/>
              <a:t> od </a:t>
            </a:r>
            <a:r>
              <a:rPr lang="en-US" err="1"/>
              <a:t>propuštanja</a:t>
            </a:r>
            <a:endParaRPr lang="hr-HR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AB6AA8DC-D841-416C-B744-2175D97F5DD0}"/>
              </a:ext>
            </a:extLst>
          </p:cNvPr>
          <p:cNvSpPr/>
          <p:nvPr/>
        </p:nvSpPr>
        <p:spPr>
          <a:xfrm>
            <a:off x="6668090" y="2203057"/>
            <a:ext cx="4831080" cy="983932"/>
          </a:xfrm>
          <a:prstGeom prst="round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B) </a:t>
            </a:r>
            <a:r>
              <a:rPr lang="en-US" err="1"/>
              <a:t>Strah</a:t>
            </a:r>
            <a:r>
              <a:rPr lang="en-US"/>
              <a:t> od </a:t>
            </a:r>
            <a:r>
              <a:rPr lang="en-US" err="1"/>
              <a:t>odbacivanja</a:t>
            </a:r>
            <a:endParaRPr lang="hr-HR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C8B62DEF-C954-4116-B6CB-9AB2966CB4DB}"/>
              </a:ext>
            </a:extLst>
          </p:cNvPr>
          <p:cNvSpPr/>
          <p:nvPr/>
        </p:nvSpPr>
        <p:spPr>
          <a:xfrm>
            <a:off x="3680460" y="3708898"/>
            <a:ext cx="4831080" cy="983932"/>
          </a:xfrm>
          <a:prstGeom prst="round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c) </a:t>
            </a:r>
            <a:r>
              <a:rPr lang="en-US" dirty="0" err="1"/>
              <a:t>Strah</a:t>
            </a:r>
            <a:r>
              <a:rPr lang="en-US" dirty="0"/>
              <a:t> od ovisnosti</a:t>
            </a:r>
            <a:endParaRPr lang="hr-HR" dirty="0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2424B60E-CEC1-44DF-AFBD-5175A298E39A}"/>
              </a:ext>
            </a:extLst>
          </p:cNvPr>
          <p:cNvSpPr/>
          <p:nvPr/>
        </p:nvSpPr>
        <p:spPr>
          <a:xfrm>
            <a:off x="838200" y="2212597"/>
            <a:ext cx="4831080" cy="983932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A) </a:t>
            </a:r>
            <a:r>
              <a:rPr lang="en-US" err="1"/>
              <a:t>Strah</a:t>
            </a:r>
            <a:r>
              <a:rPr lang="en-US"/>
              <a:t> od </a:t>
            </a:r>
            <a:r>
              <a:rPr lang="en-US" err="1"/>
              <a:t>propuštanja</a:t>
            </a:r>
            <a:endParaRPr lang="hr-HR"/>
          </a:p>
        </p:txBody>
      </p:sp>
      <p:pic>
        <p:nvPicPr>
          <p:cNvPr id="3" name="Picture 12" descr="pragma_boja-rgb">
            <a:extLst>
              <a:ext uri="{FF2B5EF4-FFF2-40B4-BE49-F238E27FC236}">
                <a16:creationId xmlns:a16="http://schemas.microsoft.com/office/drawing/2014/main" id="{0AE11844-2E69-7BBD-0820-4A6609DA6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1EF96E-C857-C17F-7E83-13417C247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PRAGMA. Vše o nama na: www.udruga-pragma.hr i www.blizu.eu</a:t>
            </a:r>
          </a:p>
        </p:txBody>
      </p:sp>
    </p:spTree>
    <p:extLst>
      <p:ext uri="{BB962C8B-B14F-4D97-AF65-F5344CB8AC3E}">
        <p14:creationId xmlns:p14="http://schemas.microsoft.com/office/powerpoint/2010/main" val="205724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C89ED2D-9DA4-4A5D-8366-E28BAD708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95213"/>
            <a:ext cx="12192000" cy="304698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r-HR" sz="2400" b="1" dirty="0"/>
              <a:t>FOMO</a:t>
            </a:r>
            <a:r>
              <a:rPr lang="en-US" sz="2400" b="1" dirty="0"/>
              <a:t> (</a:t>
            </a:r>
            <a:r>
              <a:rPr lang="en-US" sz="2400" b="1" i="1" dirty="0"/>
              <a:t>fear of missing out)</a:t>
            </a:r>
            <a:r>
              <a:rPr lang="hr-HR" sz="2400" dirty="0"/>
              <a:t> uključuje neprestanu želju za povezanosti s onime što drugi rade, a tu želju lako možemo ispuniti korištenjem društvenih mreža za praćenje drugih te usporedbu s njima.</a:t>
            </a:r>
            <a:r>
              <a:rPr lang="en-US" sz="2400" dirty="0"/>
              <a:t> </a:t>
            </a:r>
            <a:r>
              <a:rPr lang="en-US" sz="2400" dirty="0" err="1"/>
              <a:t>Odnosi</a:t>
            </a:r>
            <a:r>
              <a:rPr lang="en-US" sz="2400" dirty="0"/>
              <a:t> se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intenzivan</a:t>
            </a:r>
            <a:r>
              <a:rPr lang="en-US" sz="2400" dirty="0"/>
              <a:t> </a:t>
            </a:r>
            <a:r>
              <a:rPr lang="en-US" sz="2400" dirty="0" err="1"/>
              <a:t>strah</a:t>
            </a:r>
            <a:r>
              <a:rPr lang="en-US" sz="2400" dirty="0"/>
              <a:t> da </a:t>
            </a:r>
            <a:r>
              <a:rPr lang="en-US" sz="2400" dirty="0" err="1"/>
              <a:t>drugi</a:t>
            </a:r>
            <a:r>
              <a:rPr lang="en-US" sz="2400" dirty="0"/>
              <a:t> </a:t>
            </a:r>
            <a:r>
              <a:rPr lang="en-US" sz="2400" dirty="0" err="1"/>
              <a:t>doživljavajuju</a:t>
            </a:r>
            <a:r>
              <a:rPr lang="en-US" sz="2400" dirty="0"/>
              <a:t> </a:t>
            </a:r>
            <a:r>
              <a:rPr lang="en-US" sz="2400" dirty="0" err="1"/>
              <a:t>ugodna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nagrađujuća</a:t>
            </a:r>
            <a:r>
              <a:rPr lang="en-US" sz="2400" dirty="0"/>
              <a:t> </a:t>
            </a:r>
            <a:r>
              <a:rPr lang="en-US" sz="2400" dirty="0" err="1"/>
              <a:t>iskustva</a:t>
            </a:r>
            <a:r>
              <a:rPr lang="en-US" sz="2400" dirty="0"/>
              <a:t>, a da osoba </a:t>
            </a:r>
            <a:r>
              <a:rPr lang="en-US" sz="2400" dirty="0" err="1"/>
              <a:t>koja</a:t>
            </a:r>
            <a:r>
              <a:rPr lang="en-US" sz="2400" dirty="0"/>
              <a:t> </a:t>
            </a:r>
            <a:r>
              <a:rPr lang="en-US" sz="2400" dirty="0" err="1"/>
              <a:t>nije</a:t>
            </a:r>
            <a:r>
              <a:rPr lang="en-US" sz="2400" dirty="0"/>
              <a:t> </a:t>
            </a:r>
            <a:r>
              <a:rPr lang="en-US" sz="2400" dirty="0" err="1"/>
              <a:t>prisutna</a:t>
            </a:r>
            <a:r>
              <a:rPr lang="en-US" sz="2400" dirty="0"/>
              <a:t> ta </a:t>
            </a:r>
            <a:r>
              <a:rPr lang="en-US" sz="2400" dirty="0" err="1"/>
              <a:t>ista</a:t>
            </a:r>
            <a:r>
              <a:rPr lang="en-US" sz="2400" dirty="0"/>
              <a:t> </a:t>
            </a:r>
            <a:r>
              <a:rPr lang="en-US" sz="2400" dirty="0" err="1"/>
              <a:t>iskustva</a:t>
            </a:r>
            <a:r>
              <a:rPr lang="en-US" sz="2400" dirty="0"/>
              <a:t> </a:t>
            </a:r>
            <a:r>
              <a:rPr lang="en-US" sz="2400" dirty="0" err="1"/>
              <a:t>propušta</a:t>
            </a:r>
            <a:r>
              <a:rPr lang="en-US" sz="2400" dirty="0"/>
              <a:t>. </a:t>
            </a:r>
            <a:endParaRPr lang="hr-HR" sz="2400" dirty="0"/>
          </a:p>
          <a:p>
            <a:pPr algn="just">
              <a:defRPr/>
            </a:pPr>
            <a:endParaRPr lang="hr-HR" sz="2400" dirty="0"/>
          </a:p>
          <a:p>
            <a:pPr algn="just">
              <a:defRPr/>
            </a:pPr>
            <a:r>
              <a:rPr lang="en-US" sz="2400" dirty="0"/>
              <a:t>U </a:t>
            </a:r>
            <a:r>
              <a:rPr lang="en-US" sz="2400" dirty="0" err="1"/>
              <a:t>podlozi</a:t>
            </a:r>
            <a:r>
              <a:rPr lang="en-US" sz="2400" dirty="0"/>
              <a:t> tog </a:t>
            </a:r>
            <a:r>
              <a:rPr lang="en-US" sz="2400" dirty="0" err="1"/>
              <a:t>straha</a:t>
            </a:r>
            <a:r>
              <a:rPr lang="en-US" sz="2400" dirty="0"/>
              <a:t> </a:t>
            </a:r>
            <a:r>
              <a:rPr lang="en-US" sz="2400" dirty="0" err="1"/>
              <a:t>stoji</a:t>
            </a:r>
            <a:r>
              <a:rPr lang="en-US" sz="2400" dirty="0"/>
              <a:t> </a:t>
            </a:r>
            <a:r>
              <a:rPr lang="en-US" sz="2400" dirty="0" err="1"/>
              <a:t>želja</a:t>
            </a:r>
            <a:r>
              <a:rPr lang="en-US" sz="2400" dirty="0"/>
              <a:t> da </a:t>
            </a:r>
            <a:r>
              <a:rPr lang="en-US" sz="2400" dirty="0" err="1"/>
              <a:t>budemo</a:t>
            </a:r>
            <a:r>
              <a:rPr lang="en-US" sz="2400" dirty="0"/>
              <a:t> u </a:t>
            </a:r>
            <a:r>
              <a:rPr lang="en-US" sz="2400" dirty="0" err="1"/>
              <a:t>toku</a:t>
            </a:r>
            <a:r>
              <a:rPr lang="en-US" sz="2400" dirty="0"/>
              <a:t> s </a:t>
            </a:r>
            <a:r>
              <a:rPr lang="en-US" sz="2400" dirty="0" err="1"/>
              <a:t>onime</a:t>
            </a:r>
            <a:r>
              <a:rPr lang="en-US" sz="2400" dirty="0"/>
              <a:t> </a:t>
            </a:r>
            <a:r>
              <a:rPr lang="en-US" sz="2400" dirty="0" err="1"/>
              <a:t>što</a:t>
            </a:r>
            <a:r>
              <a:rPr lang="en-US" sz="2400" dirty="0"/>
              <a:t> </a:t>
            </a:r>
            <a:r>
              <a:rPr lang="en-US" sz="2400" dirty="0" err="1"/>
              <a:t>drugi</a:t>
            </a:r>
            <a:r>
              <a:rPr lang="en-US" sz="2400" dirty="0"/>
              <a:t> </a:t>
            </a:r>
            <a:r>
              <a:rPr lang="en-US" sz="2400" dirty="0" err="1"/>
              <a:t>rade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da ne </a:t>
            </a:r>
            <a:r>
              <a:rPr lang="en-US" sz="2400" dirty="0" err="1"/>
              <a:t>izgubimo</a:t>
            </a:r>
            <a:r>
              <a:rPr lang="en-US" sz="2400" dirty="0"/>
              <a:t> </a:t>
            </a:r>
            <a:r>
              <a:rPr lang="en-US" sz="2400" dirty="0" err="1"/>
              <a:t>doticaj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zbivanjima</a:t>
            </a:r>
            <a:r>
              <a:rPr lang="en-US" sz="2400" dirty="0"/>
              <a:t>.</a:t>
            </a:r>
            <a:r>
              <a:rPr lang="hr-HR" sz="2400" dirty="0"/>
              <a:t> </a:t>
            </a:r>
            <a:r>
              <a:rPr lang="en-US" sz="2400" dirty="0" err="1"/>
              <a:t>Nije</a:t>
            </a:r>
            <a:r>
              <a:rPr lang="en-US" sz="2400" dirty="0"/>
              <a:t> </a:t>
            </a:r>
            <a:r>
              <a:rPr lang="en-US" sz="2400" dirty="0" err="1"/>
              <a:t>isključivo</a:t>
            </a:r>
            <a:r>
              <a:rPr lang="en-US" sz="2400" dirty="0"/>
              <a:t> </a:t>
            </a:r>
            <a:r>
              <a:rPr lang="en-US" sz="2400" dirty="0" err="1"/>
              <a:t>vezan</a:t>
            </a:r>
            <a:r>
              <a:rPr lang="en-US" sz="2400" dirty="0"/>
              <a:t> za </a:t>
            </a:r>
            <a:r>
              <a:rPr lang="en-US" sz="2400" dirty="0" err="1"/>
              <a:t>društvene</a:t>
            </a:r>
            <a:r>
              <a:rPr lang="en-US" sz="2400" dirty="0"/>
              <a:t> </a:t>
            </a:r>
            <a:r>
              <a:rPr lang="en-US" sz="2400" dirty="0" err="1"/>
              <a:t>mreže</a:t>
            </a:r>
            <a:r>
              <a:rPr lang="en-US" sz="2400" dirty="0"/>
              <a:t>, </a:t>
            </a:r>
            <a:r>
              <a:rPr lang="en-US" sz="2400" dirty="0" err="1"/>
              <a:t>ali</a:t>
            </a:r>
            <a:r>
              <a:rPr lang="en-US" sz="2400" dirty="0"/>
              <a:t> je </a:t>
            </a:r>
            <a:r>
              <a:rPr lang="en-US" sz="2400" dirty="0" err="1"/>
              <a:t>najpoznatiji</a:t>
            </a:r>
            <a:r>
              <a:rPr lang="en-US" sz="2400" dirty="0"/>
              <a:t> u tom </a:t>
            </a:r>
            <a:r>
              <a:rPr lang="en-US" sz="2400" dirty="0" err="1"/>
              <a:t>kontekstu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često</a:t>
            </a:r>
            <a:r>
              <a:rPr lang="en-US" sz="2400" dirty="0"/>
              <a:t> se </a:t>
            </a:r>
            <a:r>
              <a:rPr lang="en-US" sz="2400" dirty="0" err="1"/>
              <a:t>veže</a:t>
            </a:r>
            <a:r>
              <a:rPr lang="en-US" sz="2400" dirty="0"/>
              <a:t> u </a:t>
            </a:r>
            <a:r>
              <a:rPr lang="en-US" sz="2400" dirty="0" err="1"/>
              <a:t>sve</a:t>
            </a:r>
            <a:r>
              <a:rPr lang="en-US" sz="2400" dirty="0"/>
              <a:t> </a:t>
            </a:r>
            <a:r>
              <a:rPr lang="en-US" sz="2400" dirty="0" err="1"/>
              <a:t>češću</a:t>
            </a:r>
            <a:r>
              <a:rPr lang="en-US" sz="2400" dirty="0"/>
              <a:t> </a:t>
            </a:r>
            <a:r>
              <a:rPr lang="en-US" sz="2400" dirty="0" err="1"/>
              <a:t>ovisnost</a:t>
            </a:r>
            <a:r>
              <a:rPr lang="en-US" sz="2400" dirty="0"/>
              <a:t> o </a:t>
            </a:r>
            <a:r>
              <a:rPr lang="en-US" sz="2400" dirty="0" err="1"/>
              <a:t>društvenim</a:t>
            </a:r>
            <a:r>
              <a:rPr lang="en-US" sz="2400" dirty="0"/>
              <a:t> mrežama.</a:t>
            </a:r>
            <a:endParaRPr lang="hr-HR" sz="3200" dirty="0">
              <a:ea typeface="ＭＳ Ｐゴシック" charset="-128"/>
            </a:endParaRPr>
          </a:p>
        </p:txBody>
      </p:sp>
      <p:pic>
        <p:nvPicPr>
          <p:cNvPr id="8" name="Picture 12" descr="pragma_boja-rgb">
            <a:extLst>
              <a:ext uri="{FF2B5EF4-FFF2-40B4-BE49-F238E27FC236}">
                <a16:creationId xmlns:a16="http://schemas.microsoft.com/office/drawing/2014/main" id="{38F249DC-A9F1-4CE0-8506-35FA70039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zervirano mjesto podnožja 1">
            <a:extLst>
              <a:ext uri="{FF2B5EF4-FFF2-40B4-BE49-F238E27FC236}">
                <a16:creationId xmlns:a16="http://schemas.microsoft.com/office/drawing/2014/main" id="{9B62E231-4904-4FD5-9168-118707172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/>
              <a:t>© PRAGMA. Vše o nama na: www.udruga-pragma.hr i www.blizu.eu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455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3C5D70-23B1-4250-BA13-FEB12DE5B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Mjesec borbe protiv ovisnosti (15.</a:t>
            </a:r>
            <a:r>
              <a:rPr lang="hr-HR" sz="3200" b="1" dirty="0"/>
              <a:t> </a:t>
            </a:r>
            <a:r>
              <a:rPr lang="en-US" sz="3200" b="1" dirty="0"/>
              <a:t>studenog – 15.</a:t>
            </a:r>
            <a:r>
              <a:rPr lang="hr-HR" sz="3200" b="1" dirty="0"/>
              <a:t> </a:t>
            </a:r>
            <a:r>
              <a:rPr lang="en-US" sz="3200" b="1" dirty="0"/>
              <a:t>prosinca)</a:t>
            </a:r>
            <a:endParaRPr lang="hr-HR" sz="3200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56B3484-F0DA-40D4-B433-D603407F3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4566"/>
            <a:ext cx="10515600" cy="125935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hr-HR" sz="2400" dirty="0">
                <a:ea typeface="ＭＳ Ｐゴシック" charset="-128"/>
                <a:cs typeface="Arial" panose="020B0604020202020204" pitchFamily="34" charset="0"/>
              </a:rPr>
              <a:t>Mjesec borbe protiv ovisnosti obilježava se svake godine kako bi se povećala svijest</a:t>
            </a:r>
            <a:r>
              <a:rPr lang="en-US" sz="2400" dirty="0"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hr-HR" sz="2400" dirty="0">
                <a:ea typeface="ＭＳ Ｐゴシック" charset="-128"/>
                <a:cs typeface="Arial" panose="020B0604020202020204" pitchFamily="34" charset="0"/>
              </a:rPr>
              <a:t>ljudi o problemu ovisnosti u Hrvatskoj i kako bi se potaknula šira javnost da sudjeluje u smanjivanju i iskorjenjivanju ovisnosti. Hvala vam što ste dio te velike akcije! </a:t>
            </a:r>
            <a:endParaRPr lang="hr-HR" sz="2400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D1B2D42E-0889-491F-BB82-A923F3748D87}"/>
              </a:ext>
            </a:extLst>
          </p:cNvPr>
          <p:cNvSpPr/>
          <p:nvPr/>
        </p:nvSpPr>
        <p:spPr>
          <a:xfrm>
            <a:off x="1709034" y="4501274"/>
            <a:ext cx="3597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err="1"/>
              <a:t>Kako</a:t>
            </a:r>
            <a:r>
              <a:rPr lang="en-US" b="1"/>
              <a:t> </a:t>
            </a:r>
            <a:r>
              <a:rPr lang="en-US" b="1" err="1"/>
              <a:t>biste</a:t>
            </a:r>
            <a:r>
              <a:rPr lang="en-US" b="1"/>
              <a:t> vi </a:t>
            </a:r>
            <a:r>
              <a:rPr lang="en-US" b="1" err="1"/>
              <a:t>definirali</a:t>
            </a:r>
            <a:r>
              <a:rPr lang="en-US" b="1"/>
              <a:t> </a:t>
            </a:r>
            <a:r>
              <a:rPr lang="en-US" b="1" err="1"/>
              <a:t>ovisnost</a:t>
            </a:r>
            <a:r>
              <a:rPr lang="en-US" b="1"/>
              <a:t>?</a:t>
            </a:r>
            <a:endParaRPr lang="hr-HR" b="1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ABDBAC71-034A-4854-BF7E-2CA38298FB71}"/>
              </a:ext>
            </a:extLst>
          </p:cNvPr>
          <p:cNvSpPr/>
          <p:nvPr/>
        </p:nvSpPr>
        <p:spPr>
          <a:xfrm>
            <a:off x="6650410" y="4501274"/>
            <a:ext cx="3597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/>
              <a:t>O </a:t>
            </a:r>
            <a:r>
              <a:rPr lang="en-US" b="1" err="1"/>
              <a:t>čemu</a:t>
            </a:r>
            <a:r>
              <a:rPr lang="en-US" b="1"/>
              <a:t> </a:t>
            </a:r>
            <a:r>
              <a:rPr lang="en-US" b="1" err="1"/>
              <a:t>sve</a:t>
            </a:r>
            <a:r>
              <a:rPr lang="en-US" b="1"/>
              <a:t> </a:t>
            </a:r>
            <a:r>
              <a:rPr lang="en-US" b="1" err="1"/>
              <a:t>ljudi</a:t>
            </a:r>
            <a:r>
              <a:rPr lang="en-US" b="1"/>
              <a:t> </a:t>
            </a:r>
            <a:r>
              <a:rPr lang="en-US" b="1" err="1"/>
              <a:t>mogu</a:t>
            </a:r>
            <a:r>
              <a:rPr lang="en-US" b="1"/>
              <a:t> </a:t>
            </a:r>
            <a:r>
              <a:rPr lang="en-US" b="1" err="1"/>
              <a:t>biti</a:t>
            </a:r>
            <a:r>
              <a:rPr lang="en-US" b="1"/>
              <a:t> </a:t>
            </a:r>
            <a:r>
              <a:rPr lang="en-US" b="1" err="1"/>
              <a:t>ovisni</a:t>
            </a:r>
            <a:r>
              <a:rPr lang="en-US" b="1"/>
              <a:t>?</a:t>
            </a:r>
            <a:endParaRPr lang="hr-HR" b="1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11771812-AD76-462A-9E12-0F595E81087E}"/>
              </a:ext>
            </a:extLst>
          </p:cNvPr>
          <p:cNvSpPr/>
          <p:nvPr/>
        </p:nvSpPr>
        <p:spPr>
          <a:xfrm>
            <a:off x="4297251" y="5469581"/>
            <a:ext cx="3597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/>
              <a:t>Je li to </a:t>
            </a:r>
            <a:r>
              <a:rPr lang="en-US" b="1" err="1"/>
              <a:t>samo</a:t>
            </a:r>
            <a:r>
              <a:rPr lang="en-US" b="1"/>
              <a:t> </a:t>
            </a:r>
            <a:r>
              <a:rPr lang="en-US" b="1" err="1"/>
              <a:t>navika</a:t>
            </a:r>
            <a:r>
              <a:rPr lang="en-US" b="1"/>
              <a:t>, </a:t>
            </a:r>
            <a:r>
              <a:rPr lang="en-US" b="1" err="1"/>
              <a:t>poremećaj</a:t>
            </a:r>
            <a:r>
              <a:rPr lang="en-US" b="1"/>
              <a:t> </a:t>
            </a:r>
            <a:r>
              <a:rPr lang="en-US" b="1" err="1"/>
              <a:t>ili</a:t>
            </a:r>
            <a:r>
              <a:rPr lang="en-US" b="1"/>
              <a:t> </a:t>
            </a:r>
            <a:r>
              <a:rPr lang="en-US" b="1" err="1"/>
              <a:t>nešto</a:t>
            </a:r>
            <a:r>
              <a:rPr lang="en-US" b="1"/>
              <a:t> </a:t>
            </a:r>
            <a:r>
              <a:rPr lang="en-US" b="1" err="1"/>
              <a:t>više</a:t>
            </a:r>
            <a:r>
              <a:rPr lang="en-US" b="1"/>
              <a:t>?</a:t>
            </a:r>
            <a:endParaRPr lang="hr-HR" b="1"/>
          </a:p>
        </p:txBody>
      </p:sp>
      <p:pic>
        <p:nvPicPr>
          <p:cNvPr id="8" name="Picture 2" descr="File:Discussion.png - Wikimedia Commons">
            <a:extLst>
              <a:ext uri="{FF2B5EF4-FFF2-40B4-BE49-F238E27FC236}">
                <a16:creationId xmlns:a16="http://schemas.microsoft.com/office/drawing/2014/main" id="{6A021D18-26D0-4716-9DF9-0D49D1B55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40" y="4501274"/>
            <a:ext cx="763294" cy="4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ile:Discussion.png - Wikimedia Commons">
            <a:extLst>
              <a:ext uri="{FF2B5EF4-FFF2-40B4-BE49-F238E27FC236}">
                <a16:creationId xmlns:a16="http://schemas.microsoft.com/office/drawing/2014/main" id="{26405953-9A3F-44AF-B392-1202B66BD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272" y="4494942"/>
            <a:ext cx="763294" cy="4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ile:Discussion.png - Wikimedia Commons">
            <a:extLst>
              <a:ext uri="{FF2B5EF4-FFF2-40B4-BE49-F238E27FC236}">
                <a16:creationId xmlns:a16="http://schemas.microsoft.com/office/drawing/2014/main" id="{FF416366-62E6-4AD3-9D88-21D5C767A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353" y="5098103"/>
            <a:ext cx="763294" cy="4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zervirano mjesto podnožja 1">
            <a:extLst>
              <a:ext uri="{FF2B5EF4-FFF2-40B4-BE49-F238E27FC236}">
                <a16:creationId xmlns:a16="http://schemas.microsoft.com/office/drawing/2014/main" id="{CF2F50E9-9482-4B0E-84F4-67A87CD4E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/>
              <a:t>© PRAGMA. Vše o nama na: www.udruga-pragma.hr i www.blizu.eu</a:t>
            </a:r>
            <a:endParaRPr lang="en-GB" dirty="0"/>
          </a:p>
        </p:txBody>
      </p:sp>
      <p:pic>
        <p:nvPicPr>
          <p:cNvPr id="7" name="Picture 2" descr="Arrow Icon Graphic by ahlangraphic · Creative Fabrica">
            <a:extLst>
              <a:ext uri="{FF2B5EF4-FFF2-40B4-BE49-F238E27FC236}">
                <a16:creationId xmlns:a16="http://schemas.microsoft.com/office/drawing/2014/main" id="{9A99F0FE-84F7-73D5-53D6-CBCBA05085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1" t="23057" r="26618" b="23254"/>
          <a:stretch/>
        </p:blipFill>
        <p:spPr bwMode="auto">
          <a:xfrm rot="10800000">
            <a:off x="11077471" y="5628264"/>
            <a:ext cx="552657" cy="48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D3C2022D-ADA2-63BE-95B6-6ACD3FA99436}"/>
              </a:ext>
            </a:extLst>
          </p:cNvPr>
          <p:cNvSpPr txBox="1"/>
          <p:nvPr/>
        </p:nvSpPr>
        <p:spPr>
          <a:xfrm>
            <a:off x="11059745" y="5271247"/>
            <a:ext cx="752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KVIZ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pragma_boja-rgb">
            <a:extLst>
              <a:ext uri="{FF2B5EF4-FFF2-40B4-BE49-F238E27FC236}">
                <a16:creationId xmlns:a16="http://schemas.microsoft.com/office/drawing/2014/main" id="{54C016F3-FF73-FD1D-6978-4A597E54A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16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5F11B9-896F-4F11-B0BD-7106A4022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13" y="365125"/>
            <a:ext cx="11120887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14. Koji su pokazatelji da mlada osoba ima problem s kockanjem ili klađenjem?</a:t>
            </a:r>
            <a:endParaRPr lang="hr-HR" sz="4000" dirty="0"/>
          </a:p>
        </p:txBody>
      </p:sp>
      <p:pic>
        <p:nvPicPr>
          <p:cNvPr id="8" name="Picture 12" descr="pragma_boja-rgb">
            <a:extLst>
              <a:ext uri="{FF2B5EF4-FFF2-40B4-BE49-F238E27FC236}">
                <a16:creationId xmlns:a16="http://schemas.microsoft.com/office/drawing/2014/main" id="{2B211AFF-E74D-4A49-BE43-211F3B947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zervirano mjesto podnožja 1">
            <a:extLst>
              <a:ext uri="{FF2B5EF4-FFF2-40B4-BE49-F238E27FC236}">
                <a16:creationId xmlns:a16="http://schemas.microsoft.com/office/drawing/2014/main" id="{2D45837F-0138-45C1-8169-C21FA201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/>
              <a:t>© PRAGMA. Vše o nama na: www.udruga-pragma.hr i www.blizu.eu</a:t>
            </a:r>
            <a:endParaRPr lang="en-GB"/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BB17A882-213D-4950-9899-93A032D5B918}"/>
              </a:ext>
            </a:extLst>
          </p:cNvPr>
          <p:cNvSpPr/>
          <p:nvPr/>
        </p:nvSpPr>
        <p:spPr>
          <a:xfrm>
            <a:off x="6652028" y="2937034"/>
            <a:ext cx="4831080" cy="983932"/>
          </a:xfrm>
          <a:prstGeom prst="round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hr-HR" altLang="sr-Latn-RS" dirty="0">
                <a:ea typeface="ＭＳ Ｐゴシック" panose="020B0600070205080204" pitchFamily="34" charset="-128"/>
              </a:rPr>
              <a:t>D) Izostanci sa slobodnih aktivnosti</a:t>
            </a:r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id="{D4F6B4E5-5514-252F-950C-C4462AFB14B6}"/>
              </a:ext>
            </a:extLst>
          </p:cNvPr>
          <p:cNvSpPr/>
          <p:nvPr/>
        </p:nvSpPr>
        <p:spPr>
          <a:xfrm>
            <a:off x="6652028" y="4183380"/>
            <a:ext cx="4831080" cy="983932"/>
          </a:xfrm>
          <a:prstGeom prst="round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sr-Latn-RS" dirty="0">
                <a:ea typeface="ＭＳ Ｐゴシック" panose="020B0600070205080204" pitchFamily="34" charset="-128"/>
              </a:rPr>
              <a:t>F) </a:t>
            </a:r>
            <a:r>
              <a:rPr lang="hr-HR" altLang="sr-Latn-RS" dirty="0">
                <a:ea typeface="ＭＳ Ｐゴシック" panose="020B0600070205080204" pitchFamily="34" charset="-128"/>
              </a:rPr>
              <a:t>Česte promjene raspoloženja</a:t>
            </a:r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id="{7C917125-367D-EFCD-6763-015353EF9FB6}"/>
              </a:ext>
            </a:extLst>
          </p:cNvPr>
          <p:cNvSpPr/>
          <p:nvPr/>
        </p:nvSpPr>
        <p:spPr>
          <a:xfrm>
            <a:off x="838200" y="2937034"/>
            <a:ext cx="4831080" cy="983932"/>
          </a:xfrm>
          <a:prstGeom prst="roundRect">
            <a:avLst/>
          </a:prstGeom>
          <a:ln w="762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sr-Latn-RS" dirty="0">
                <a:ea typeface="ＭＳ Ｐゴシック" panose="020B0600070205080204" pitchFamily="34" charset="-128"/>
              </a:rPr>
              <a:t>C) </a:t>
            </a:r>
            <a:r>
              <a:rPr lang="hr-HR" altLang="sr-Latn-RS" dirty="0">
                <a:ea typeface="ＭＳ Ｐゴシック" panose="020B0600070205080204" pitchFamily="34" charset="-128"/>
              </a:rPr>
              <a:t>Pretjerana okupiranost praćenjem sportskih rezultata</a:t>
            </a:r>
          </a:p>
        </p:txBody>
      </p:sp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5DD9F6B7-ED30-2768-8E80-E8B032327640}"/>
              </a:ext>
            </a:extLst>
          </p:cNvPr>
          <p:cNvSpPr/>
          <p:nvPr/>
        </p:nvSpPr>
        <p:spPr>
          <a:xfrm>
            <a:off x="838200" y="1690688"/>
            <a:ext cx="4831080" cy="983932"/>
          </a:xfrm>
          <a:prstGeom prst="roundRect">
            <a:avLst/>
          </a:prstGeom>
          <a:ln w="762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spcBef>
                <a:spcPct val="0"/>
              </a:spcBef>
              <a:buAutoNum type="alphaUcParenR"/>
            </a:pPr>
            <a:r>
              <a:rPr lang="hr-HR" altLang="sr-Latn-RS" dirty="0">
                <a:ea typeface="ＭＳ Ｐゴシック" panose="020B0600070205080204" pitchFamily="34" charset="-128"/>
              </a:rPr>
              <a:t>Neobjašnjiva potreba za većom količinom novca</a:t>
            </a:r>
          </a:p>
        </p:txBody>
      </p:sp>
      <p:sp>
        <p:nvSpPr>
          <p:cNvPr id="20" name="Pravokutnik: zaobljeni kutovi 19">
            <a:extLst>
              <a:ext uri="{FF2B5EF4-FFF2-40B4-BE49-F238E27FC236}">
                <a16:creationId xmlns:a16="http://schemas.microsoft.com/office/drawing/2014/main" id="{B7313BA1-BD78-0C2B-13B9-BA69C1FE8D32}"/>
              </a:ext>
            </a:extLst>
          </p:cNvPr>
          <p:cNvSpPr/>
          <p:nvPr/>
        </p:nvSpPr>
        <p:spPr>
          <a:xfrm>
            <a:off x="6659880" y="1690688"/>
            <a:ext cx="4831080" cy="983932"/>
          </a:xfrm>
          <a:prstGeom prst="roundRect">
            <a:avLst/>
          </a:prstGeom>
          <a:ln w="762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hr-HR" altLang="sr-Latn-RS" dirty="0">
                <a:ea typeface="ＭＳ Ｐゴシック" panose="020B0600070205080204" pitchFamily="34" charset="-128"/>
              </a:rPr>
              <a:t>B) Izostanci iz škole</a:t>
            </a:r>
          </a:p>
        </p:txBody>
      </p:sp>
      <p:sp>
        <p:nvSpPr>
          <p:cNvPr id="21" name="Pravokutnik: zaobljeni kutovi 20">
            <a:extLst>
              <a:ext uri="{FF2B5EF4-FFF2-40B4-BE49-F238E27FC236}">
                <a16:creationId xmlns:a16="http://schemas.microsoft.com/office/drawing/2014/main" id="{2763A5C9-D73B-2091-BF65-02A9AB0AC799}"/>
              </a:ext>
            </a:extLst>
          </p:cNvPr>
          <p:cNvSpPr/>
          <p:nvPr/>
        </p:nvSpPr>
        <p:spPr>
          <a:xfrm>
            <a:off x="838200" y="4183380"/>
            <a:ext cx="4831080" cy="983932"/>
          </a:xfrm>
          <a:prstGeom prst="roundRect">
            <a:avLst/>
          </a:prstGeom>
          <a:ln w="762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hr-HR" altLang="sr-Latn-RS" dirty="0">
                <a:ea typeface="ＭＳ Ｐゴシック" panose="020B0600070205080204" pitchFamily="34" charset="-128"/>
              </a:rPr>
              <a:t>E) Udaljavanje od prijatelja i obitelji</a:t>
            </a:r>
          </a:p>
        </p:txBody>
      </p:sp>
      <p:sp>
        <p:nvSpPr>
          <p:cNvPr id="23" name="Pravokutnik: zaobljeni kutovi 22">
            <a:extLst>
              <a:ext uri="{FF2B5EF4-FFF2-40B4-BE49-F238E27FC236}">
                <a16:creationId xmlns:a16="http://schemas.microsoft.com/office/drawing/2014/main" id="{33499D0A-52F7-0347-69CC-65B1C203BBD0}"/>
              </a:ext>
            </a:extLst>
          </p:cNvPr>
          <p:cNvSpPr/>
          <p:nvPr/>
        </p:nvSpPr>
        <p:spPr>
          <a:xfrm>
            <a:off x="3680460" y="5429726"/>
            <a:ext cx="4831080" cy="983932"/>
          </a:xfrm>
          <a:prstGeom prst="round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hr-HR" altLang="sr-Latn-RS" dirty="0">
                <a:ea typeface="ＭＳ Ｐゴシック" panose="020B0600070205080204" pitchFamily="34" charset="-128"/>
              </a:rPr>
              <a:t>G) Sve navedeno</a:t>
            </a:r>
          </a:p>
        </p:txBody>
      </p:sp>
      <p:sp>
        <p:nvSpPr>
          <p:cNvPr id="24" name="Pravokutnik: zaobljeni kutovi 23">
            <a:extLst>
              <a:ext uri="{FF2B5EF4-FFF2-40B4-BE49-F238E27FC236}">
                <a16:creationId xmlns:a16="http://schemas.microsoft.com/office/drawing/2014/main" id="{CCBB8BA1-1694-C3BC-D58E-EEEA26DF4502}"/>
              </a:ext>
            </a:extLst>
          </p:cNvPr>
          <p:cNvSpPr/>
          <p:nvPr/>
        </p:nvSpPr>
        <p:spPr>
          <a:xfrm>
            <a:off x="3680460" y="5429726"/>
            <a:ext cx="4831080" cy="983932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hr-HR" altLang="sr-Latn-RS" dirty="0">
                <a:ea typeface="ＭＳ Ｐゴシック" panose="020B0600070205080204" pitchFamily="34" charset="-128"/>
              </a:rPr>
              <a:t>G) Sve navedeno</a:t>
            </a:r>
          </a:p>
        </p:txBody>
      </p:sp>
    </p:spTree>
    <p:extLst>
      <p:ext uri="{BB962C8B-B14F-4D97-AF65-F5344CB8AC3E}">
        <p14:creationId xmlns:p14="http://schemas.microsoft.com/office/powerpoint/2010/main" val="239280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7D2F80-E499-468A-B880-015B9E685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82048"/>
            <a:ext cx="12192000" cy="304698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r-HR" sz="2400" dirty="0"/>
              <a:t>Kockanje ili klađenje je bilo koja igra u kojoj postoji šansa za dobitak ili gubitak novca, a čiji ishod ne možemo predvidjeti, a koja negativno utječe na odnose u obitelj i s prijateljima, partnerima, dovodi do financijskih problema, ali i uzrokuje probleme u izvršavanju svakodnevnih obaveza na poslu, fakultetu ili u školi. Osoba puno (a s vremenom i sve više) energije posvećuje toj aktivnosti, a koju često pokušava i sakriti od bližnjih.</a:t>
            </a:r>
          </a:p>
          <a:p>
            <a:pPr algn="just">
              <a:defRPr/>
            </a:pPr>
            <a:r>
              <a:rPr lang="hr-HR" sz="2400" dirty="0"/>
              <a:t> </a:t>
            </a:r>
          </a:p>
          <a:p>
            <a:pPr algn="just">
              <a:defRPr/>
            </a:pPr>
            <a:r>
              <a:rPr lang="hr-HR" sz="2400" dirty="0"/>
              <a:t>S druge strane, često se traži pomoć obitelji, prijatelja ili poznanika kako bi podmirili dugove uzrokovane klađenjem. Ova vrsta ovisnosti može se javiti kod oba spola, neovisno o dobi.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985AAEB6-A86A-4657-B0C7-E30EC1757916}"/>
              </a:ext>
            </a:extLst>
          </p:cNvPr>
          <p:cNvSpPr/>
          <p:nvPr/>
        </p:nvSpPr>
        <p:spPr>
          <a:xfrm>
            <a:off x="2045612" y="4307296"/>
            <a:ext cx="8564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Što mislite zašto je ovaj oblik igre i zabave toliko rasprostranjen i društveno prihvatljiv?</a:t>
            </a:r>
          </a:p>
        </p:txBody>
      </p:sp>
      <p:pic>
        <p:nvPicPr>
          <p:cNvPr id="8" name="Picture 12" descr="pragma_boja-rgb">
            <a:extLst>
              <a:ext uri="{FF2B5EF4-FFF2-40B4-BE49-F238E27FC236}">
                <a16:creationId xmlns:a16="http://schemas.microsoft.com/office/drawing/2014/main" id="{40311A2A-45BD-4121-92A1-E8F5879FE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File:Discussion.png - Wikimedia Commons">
            <a:extLst>
              <a:ext uri="{FF2B5EF4-FFF2-40B4-BE49-F238E27FC236}">
                <a16:creationId xmlns:a16="http://schemas.microsoft.com/office/drawing/2014/main" id="{2E3FCC20-5E08-48EE-8AA6-1F81DBAB0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318" y="4211496"/>
            <a:ext cx="763294" cy="4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zervirano mjesto podnožja 1">
            <a:extLst>
              <a:ext uri="{FF2B5EF4-FFF2-40B4-BE49-F238E27FC236}">
                <a16:creationId xmlns:a16="http://schemas.microsoft.com/office/drawing/2014/main" id="{A6BCAA7A-C711-4DBE-A984-532BA8B4E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/>
              <a:t>© PRAGMA. Vše o nama na: www.udruga-pragma.hr i www.blizu.eu</a:t>
            </a:r>
            <a:endParaRPr lang="en-GB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15D735DC-9CC6-5840-5A51-564D7C89E0CC}"/>
              </a:ext>
            </a:extLst>
          </p:cNvPr>
          <p:cNvSpPr/>
          <p:nvPr/>
        </p:nvSpPr>
        <p:spPr>
          <a:xfrm>
            <a:off x="4490649" y="5127772"/>
            <a:ext cx="8564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Kakvu ulogu tu imaju mediji?</a:t>
            </a:r>
          </a:p>
        </p:txBody>
      </p:sp>
      <p:pic>
        <p:nvPicPr>
          <p:cNvPr id="5" name="Picture 2" descr="File:Discussion.png - Wikimedia Commons">
            <a:extLst>
              <a:ext uri="{FF2B5EF4-FFF2-40B4-BE49-F238E27FC236}">
                <a16:creationId xmlns:a16="http://schemas.microsoft.com/office/drawing/2014/main" id="{A88113DE-D9DA-6C99-A0F8-476333AC5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355" y="5031972"/>
            <a:ext cx="763294" cy="4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5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E8DAD2-2D10-47CF-AB1C-7B65F4020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81" y="340592"/>
            <a:ext cx="11714591" cy="1325563"/>
          </a:xfrm>
        </p:spPr>
        <p:txBody>
          <a:bodyPr>
            <a:normAutofit/>
          </a:bodyPr>
          <a:lstStyle/>
          <a:p>
            <a:r>
              <a:rPr lang="hr-HR" altLang="sr-Latn-RS" sz="4000" b="1" dirty="0">
                <a:ea typeface="ＭＳ Ｐゴシック" panose="020B0600070205080204" pitchFamily="34" charset="-128"/>
              </a:rPr>
              <a:t>15</a:t>
            </a:r>
            <a:r>
              <a:rPr lang="en-US" altLang="sr-Latn-RS" sz="4000" b="1" dirty="0">
                <a:ea typeface="ＭＳ Ｐゴシック" panose="020B0600070205080204" pitchFamily="34" charset="-128"/>
              </a:rPr>
              <a:t>.</a:t>
            </a:r>
            <a:r>
              <a:rPr lang="hr-HR" altLang="sr-Latn-RS" sz="4000" b="1" dirty="0">
                <a:ea typeface="ＭＳ Ｐゴシック" panose="020B0600070205080204" pitchFamily="34" charset="-128"/>
              </a:rPr>
              <a:t> </a:t>
            </a:r>
            <a:r>
              <a:rPr lang="hr-HR" altLang="sr-Latn-RS" sz="4000" b="1" i="1" dirty="0">
                <a:ea typeface="ＭＳ Ｐゴシック" panose="020B0600070205080204" pitchFamily="34" charset="-128"/>
              </a:rPr>
              <a:t>”Kockanjem se uglavnom može zaraditi novac.”</a:t>
            </a:r>
            <a:endParaRPr lang="hr-HR" sz="4000" i="1" dirty="0"/>
          </a:p>
        </p:txBody>
      </p:sp>
      <p:pic>
        <p:nvPicPr>
          <p:cNvPr id="11" name="Picture 12" descr="pragma_boja-rgb">
            <a:extLst>
              <a:ext uri="{FF2B5EF4-FFF2-40B4-BE49-F238E27FC236}">
                <a16:creationId xmlns:a16="http://schemas.microsoft.com/office/drawing/2014/main" id="{4B63F010-76AC-4DDC-B6CC-BDBCF03F7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zervirano mjesto podnožja 1">
            <a:extLst>
              <a:ext uri="{FF2B5EF4-FFF2-40B4-BE49-F238E27FC236}">
                <a16:creationId xmlns:a16="http://schemas.microsoft.com/office/drawing/2014/main" id="{60261EB3-9473-41B5-945C-EDABC85DF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/>
              <a:t>© PRAGMA. Vše o nama na: www.udruga-pragma.hr i www.blizu.eu</a:t>
            </a:r>
            <a:endParaRPr lang="en-GB"/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D4A2BB97-354B-A24F-C4BD-6645618E6C50}"/>
              </a:ext>
            </a:extLst>
          </p:cNvPr>
          <p:cNvSpPr/>
          <p:nvPr/>
        </p:nvSpPr>
        <p:spPr>
          <a:xfrm>
            <a:off x="2152650" y="2992278"/>
            <a:ext cx="3059430" cy="873444"/>
          </a:xfrm>
          <a:prstGeom prst="round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T</a:t>
            </a:r>
            <a:endParaRPr lang="hr-HR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089BE2D3-CC63-0FFD-2778-5946D912E81E}"/>
              </a:ext>
            </a:extLst>
          </p:cNvPr>
          <p:cNvSpPr/>
          <p:nvPr/>
        </p:nvSpPr>
        <p:spPr>
          <a:xfrm>
            <a:off x="6979920" y="2992278"/>
            <a:ext cx="3059430" cy="873444"/>
          </a:xfrm>
          <a:prstGeom prst="round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</a:t>
            </a:r>
            <a:endParaRPr lang="hr-HR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E8806224-03DF-4EED-2CDC-AE575A1CCB5C}"/>
              </a:ext>
            </a:extLst>
          </p:cNvPr>
          <p:cNvSpPr/>
          <p:nvPr/>
        </p:nvSpPr>
        <p:spPr>
          <a:xfrm>
            <a:off x="6979920" y="2992278"/>
            <a:ext cx="3059430" cy="873444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319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2F96F9A5-8664-459D-882A-AAE1048D0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9611"/>
            <a:ext cx="12192000" cy="4154984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r-HR" sz="2200" dirty="0">
                <a:ea typeface="ＭＳ Ｐゴシック" charset="-128"/>
              </a:rPr>
              <a:t>Kada govorimo o „sreći” često ljudi vjeruju da je ona na njihovoj strani. Razlog tome leži u </a:t>
            </a:r>
            <a:r>
              <a:rPr lang="hr-HR" sz="2200" b="1" dirty="0">
                <a:ea typeface="ＭＳ Ｐゴシック" charset="-128"/>
              </a:rPr>
              <a:t>nerealnom optimizmu, </a:t>
            </a:r>
            <a:r>
              <a:rPr lang="hr-HR" sz="2200" dirty="0">
                <a:ea typeface="ＭＳ Ｐゴシック" charset="-128"/>
              </a:rPr>
              <a:t>koji se odnosi na precjenjivanje vjerojatnosti da će se njima dogoditi lijepe stvari i ispuniti njihove želje, uz podcjenjivanje vjerojatnosti da će se njima dogoditi one loše stvari. Dobiti određenu svotu novaca u par klikova i mala ulaganja zvuči super, ali koliko je zaista vjerojatnost da se to dogodi? </a:t>
            </a:r>
          </a:p>
          <a:p>
            <a:pPr algn="just">
              <a:defRPr/>
            </a:pPr>
            <a:endParaRPr lang="hr-HR" sz="2200" dirty="0">
              <a:ea typeface="ＭＳ Ｐゴシック" charset="-128"/>
            </a:endParaRPr>
          </a:p>
          <a:p>
            <a:pPr algn="just">
              <a:defRPr/>
            </a:pPr>
            <a:r>
              <a:rPr lang="hr-HR" sz="2200" dirty="0">
                <a:ea typeface="ＭＳ Ｐゴシック" charset="-128"/>
              </a:rPr>
              <a:t>Često je i krivo vjerovanje da postoje „sretne brojke” koje povećavaju tu vjerojatnost, ali u stvarnosti svaki broj ima jednaku šansu da bude izvučen. Drugo krivo vjerovanje je da se određenim strategijama ta šansa može povećati, međutim, ipak se radi o nasumičnosti. Tako primjerice u lutriji sa 6 brojeva od 49, postoji 13 983 816 mogućih kombinacija brojeva.  </a:t>
            </a:r>
            <a:r>
              <a:rPr lang="en-US" sz="2200" dirty="0" err="1">
                <a:ea typeface="ＭＳ Ｐゴシック" charset="-128"/>
              </a:rPr>
              <a:t>Če</a:t>
            </a:r>
            <a:r>
              <a:rPr lang="hr-HR" sz="2200" dirty="0">
                <a:ea typeface="ＭＳ Ｐゴシック" charset="-128"/>
              </a:rPr>
              <a:t>sta je zabluda da se problem javlja jedino ako se radi o svakodnevnom kockanju</a:t>
            </a:r>
            <a:r>
              <a:rPr lang="en-US" sz="2200" dirty="0">
                <a:ea typeface="ＭＳ Ｐゴシック" charset="-128"/>
              </a:rPr>
              <a:t>, al</a:t>
            </a:r>
            <a:r>
              <a:rPr lang="hr-HR" sz="2200" dirty="0">
                <a:ea typeface="ＭＳ Ｐゴシック" charset="-128"/>
              </a:rPr>
              <a:t>i je istina malo drugačija</a:t>
            </a:r>
            <a:r>
              <a:rPr lang="en-US" sz="2200" dirty="0">
                <a:ea typeface="ＭＳ Ｐゴシック" charset="-128"/>
              </a:rPr>
              <a:t>.</a:t>
            </a:r>
            <a:r>
              <a:rPr lang="hr-HR" sz="2200" dirty="0">
                <a:ea typeface="ＭＳ Ｐゴシック" charset="-128"/>
              </a:rPr>
              <a:t> Ukoliko igranje igara na sreću izaziva psihološke, financijske i emocionalne probleme, kao i probleme u školi, izostajanje s nastave, probleme u odnosima s obitelji i/ili prijateljima, tada se ipak radi o ovisnosti.</a:t>
            </a:r>
          </a:p>
        </p:txBody>
      </p:sp>
      <p:pic>
        <p:nvPicPr>
          <p:cNvPr id="8" name="Picture 12" descr="pragma_boja-rgb">
            <a:extLst>
              <a:ext uri="{FF2B5EF4-FFF2-40B4-BE49-F238E27FC236}">
                <a16:creationId xmlns:a16="http://schemas.microsoft.com/office/drawing/2014/main" id="{5464F831-BE55-4045-A184-E8DE02529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File:Discussion.png - Wikimedia Commons">
            <a:extLst>
              <a:ext uri="{FF2B5EF4-FFF2-40B4-BE49-F238E27FC236}">
                <a16:creationId xmlns:a16="http://schemas.microsoft.com/office/drawing/2014/main" id="{A4419425-84EE-4E32-87A1-9FE4AE952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840" y="5369678"/>
            <a:ext cx="763294" cy="4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avokutnik 9">
            <a:extLst>
              <a:ext uri="{FF2B5EF4-FFF2-40B4-BE49-F238E27FC236}">
                <a16:creationId xmlns:a16="http://schemas.microsoft.com/office/drawing/2014/main" id="{A24FFCDE-3C74-4DD3-BE15-08BC14F8B1DF}"/>
              </a:ext>
            </a:extLst>
          </p:cNvPr>
          <p:cNvSpPr/>
          <p:nvPr/>
        </p:nvSpPr>
        <p:spPr>
          <a:xfrm>
            <a:off x="3932134" y="5367049"/>
            <a:ext cx="7274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Koje posljedice kockanje može imati na obitelj pojedinca?</a:t>
            </a:r>
          </a:p>
        </p:txBody>
      </p:sp>
      <p:sp>
        <p:nvSpPr>
          <p:cNvPr id="13" name="Rezervirano mjesto podnožja 1">
            <a:extLst>
              <a:ext uri="{FF2B5EF4-FFF2-40B4-BE49-F238E27FC236}">
                <a16:creationId xmlns:a16="http://schemas.microsoft.com/office/drawing/2014/main" id="{60FA21D8-0B53-4885-B892-79338B95E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/>
              <a:t>© PRAGMA. Vše o nama na: www.udruga-pragma.hr i www.blizu.eu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22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86C1F9-23EA-4ED6-87CC-8561E214E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0" y="365125"/>
            <a:ext cx="11335000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16</a:t>
            </a:r>
            <a:r>
              <a:rPr lang="en-US" sz="4000" b="1" dirty="0"/>
              <a:t>. </a:t>
            </a:r>
            <a:r>
              <a:rPr lang="en-US" sz="4000" b="1" dirty="0" err="1"/>
              <a:t>Što</a:t>
            </a:r>
            <a:r>
              <a:rPr lang="en-US" sz="4000" b="1" dirty="0"/>
              <a:t> se od </a:t>
            </a:r>
            <a:r>
              <a:rPr lang="en-US" sz="4000" b="1" dirty="0" err="1"/>
              <a:t>navedenog</a:t>
            </a:r>
            <a:r>
              <a:rPr lang="en-US" sz="4000" b="1" dirty="0"/>
              <a:t> </a:t>
            </a:r>
            <a:r>
              <a:rPr lang="hr-HR" sz="4000" b="1" u="sng" dirty="0"/>
              <a:t>ne</a:t>
            </a:r>
            <a:r>
              <a:rPr lang="hr-HR" sz="4000" b="1" dirty="0"/>
              <a:t> </a:t>
            </a:r>
            <a:r>
              <a:rPr lang="en-US" sz="4000" b="1" dirty="0" err="1"/>
              <a:t>odnosi</a:t>
            </a:r>
            <a:r>
              <a:rPr lang="en-US" sz="4000" b="1" dirty="0"/>
              <a:t> </a:t>
            </a:r>
            <a:r>
              <a:rPr lang="en-US" sz="4000" b="1" dirty="0" err="1"/>
              <a:t>na</a:t>
            </a:r>
            <a:r>
              <a:rPr lang="en-US" sz="4000" b="1" dirty="0"/>
              <a:t> </a:t>
            </a:r>
            <a:r>
              <a:rPr lang="en-US" sz="4000" b="1" dirty="0" err="1"/>
              <a:t>ovisnost</a:t>
            </a:r>
            <a:r>
              <a:rPr lang="en-US" sz="4000" b="1" dirty="0"/>
              <a:t> o </a:t>
            </a:r>
            <a:r>
              <a:rPr lang="en-US" sz="4000" b="1" i="1" dirty="0"/>
              <a:t>shoppingu</a:t>
            </a:r>
            <a:r>
              <a:rPr lang="en-US" sz="4000" b="1" dirty="0"/>
              <a:t>?</a:t>
            </a:r>
            <a:endParaRPr lang="hr-HR" sz="4000" b="1" dirty="0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72F91A2A-D168-4CF7-AF24-7505F2AC7463}"/>
              </a:ext>
            </a:extLst>
          </p:cNvPr>
          <p:cNvSpPr/>
          <p:nvPr/>
        </p:nvSpPr>
        <p:spPr>
          <a:xfrm>
            <a:off x="1078230" y="2555556"/>
            <a:ext cx="4831080" cy="983932"/>
          </a:xfrm>
          <a:prstGeom prst="round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A) </a:t>
            </a:r>
            <a:r>
              <a:rPr lang="en-US" err="1"/>
              <a:t>Kompulzivna</a:t>
            </a:r>
            <a:r>
              <a:rPr lang="en-US"/>
              <a:t> </a:t>
            </a:r>
            <a:r>
              <a:rPr lang="en-US" err="1"/>
              <a:t>kupovina</a:t>
            </a:r>
            <a:endParaRPr lang="hr-HR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D7BCD5CB-7DDC-467D-913C-DA0A76797E5E}"/>
              </a:ext>
            </a:extLst>
          </p:cNvPr>
          <p:cNvSpPr/>
          <p:nvPr/>
        </p:nvSpPr>
        <p:spPr>
          <a:xfrm>
            <a:off x="6899910" y="2555556"/>
            <a:ext cx="4831080" cy="983932"/>
          </a:xfrm>
          <a:prstGeom prst="round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B)</a:t>
            </a:r>
            <a:r>
              <a:rPr lang="hr-HR" dirty="0"/>
              <a:t> </a:t>
            </a:r>
            <a:r>
              <a:rPr lang="hr-HR" dirty="0" err="1"/>
              <a:t>Onio</a:t>
            </a:r>
            <a:r>
              <a:rPr lang="en-US" dirty="0" err="1"/>
              <a:t>manija</a:t>
            </a:r>
            <a:endParaRPr lang="hr-HR" dirty="0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74D09CF7-CA36-46C3-B148-8F796F5016DA}"/>
              </a:ext>
            </a:extLst>
          </p:cNvPr>
          <p:cNvSpPr/>
          <p:nvPr/>
        </p:nvSpPr>
        <p:spPr>
          <a:xfrm>
            <a:off x="6899910" y="4404356"/>
            <a:ext cx="4831080" cy="983932"/>
          </a:xfrm>
          <a:prstGeom prst="round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D) </a:t>
            </a:r>
            <a:r>
              <a:rPr lang="en-US" err="1"/>
              <a:t>Kupovina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popustima</a:t>
            </a:r>
            <a:endParaRPr lang="hr-HR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9E67EC54-7B78-4768-ABB3-C57A0BFFE752}"/>
              </a:ext>
            </a:extLst>
          </p:cNvPr>
          <p:cNvSpPr/>
          <p:nvPr/>
        </p:nvSpPr>
        <p:spPr>
          <a:xfrm>
            <a:off x="1078230" y="4404356"/>
            <a:ext cx="4831080" cy="983932"/>
          </a:xfrm>
          <a:prstGeom prst="round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C) </a:t>
            </a:r>
            <a:r>
              <a:rPr lang="en-US" i="1" dirty="0" err="1"/>
              <a:t>Shoppingolizam</a:t>
            </a:r>
            <a:endParaRPr lang="hr-HR" i="1" dirty="0"/>
          </a:p>
        </p:txBody>
      </p:sp>
      <p:sp>
        <p:nvSpPr>
          <p:cNvPr id="9" name="Rezervirano mjesto podnožja 1">
            <a:extLst>
              <a:ext uri="{FF2B5EF4-FFF2-40B4-BE49-F238E27FC236}">
                <a16:creationId xmlns:a16="http://schemas.microsoft.com/office/drawing/2014/main" id="{D4A19CC2-EE44-4C43-AEAA-480354680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/>
              <a:t>© PRAGMA. Vše o nama na: www.udruga-pragma.hr i www.blizu.eu</a:t>
            </a:r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B49A5D13-31E8-426B-964F-0B57EA002860}"/>
              </a:ext>
            </a:extLst>
          </p:cNvPr>
          <p:cNvSpPr/>
          <p:nvPr/>
        </p:nvSpPr>
        <p:spPr>
          <a:xfrm>
            <a:off x="6899910" y="4416919"/>
            <a:ext cx="4831080" cy="983932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D) </a:t>
            </a:r>
            <a:r>
              <a:rPr lang="hr-HR"/>
              <a:t>Kupovina na popustima</a:t>
            </a:r>
          </a:p>
        </p:txBody>
      </p:sp>
      <p:pic>
        <p:nvPicPr>
          <p:cNvPr id="11" name="Picture 12" descr="pragma_boja-rgb">
            <a:extLst>
              <a:ext uri="{FF2B5EF4-FFF2-40B4-BE49-F238E27FC236}">
                <a16:creationId xmlns:a16="http://schemas.microsoft.com/office/drawing/2014/main" id="{2B044B7F-FF51-4360-8F1A-1D05E8CB0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71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9F6B6D30-ED8A-4549-8CCC-C0FBA97EE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79169"/>
            <a:ext cx="12192000" cy="193899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lvl="0" algn="just"/>
            <a:r>
              <a:rPr lang="en-US" sz="2400" dirty="0" err="1">
                <a:ea typeface="Calibri"/>
                <a:cs typeface="Calibri"/>
                <a:sym typeface="Calibri"/>
              </a:rPr>
              <a:t>Ovisnost</a:t>
            </a:r>
            <a:r>
              <a:rPr lang="en-US" sz="2400" dirty="0">
                <a:ea typeface="Calibri"/>
                <a:cs typeface="Calibri"/>
                <a:sym typeface="Calibri"/>
              </a:rPr>
              <a:t> o </a:t>
            </a:r>
            <a:r>
              <a:rPr lang="en-US" sz="2400" i="1" dirty="0">
                <a:ea typeface="Calibri"/>
                <a:cs typeface="Calibri"/>
                <a:sym typeface="Calibri"/>
              </a:rPr>
              <a:t>shoppingu</a:t>
            </a:r>
            <a:r>
              <a:rPr lang="en-US" sz="2400" dirty="0">
                <a:ea typeface="Calibri"/>
                <a:cs typeface="Calibri"/>
                <a:sym typeface="Calibri"/>
              </a:rPr>
              <a:t>/</a:t>
            </a:r>
            <a:r>
              <a:rPr lang="en-US" sz="2400" dirty="0" err="1">
                <a:ea typeface="Calibri"/>
                <a:cs typeface="Calibri"/>
                <a:sym typeface="Calibri"/>
              </a:rPr>
              <a:t>kupovini</a:t>
            </a:r>
            <a:r>
              <a:rPr lang="en-US" sz="2400" dirty="0">
                <a:ea typeface="Calibri"/>
                <a:cs typeface="Calibri"/>
                <a:sym typeface="Calibri"/>
              </a:rPr>
              <a:t> je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jedna</a:t>
            </a:r>
            <a:r>
              <a:rPr lang="en-US" sz="2400" dirty="0">
                <a:ea typeface="Calibri"/>
                <a:cs typeface="Calibri"/>
                <a:sym typeface="Calibri"/>
              </a:rPr>
              <a:t> od ovisnosti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modernog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doba</a:t>
            </a:r>
            <a:r>
              <a:rPr lang="en-US" sz="2400" dirty="0">
                <a:ea typeface="Calibri"/>
                <a:cs typeface="Calibri"/>
                <a:sym typeface="Calibri"/>
              </a:rPr>
              <a:t>.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Drugi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nazivi</a:t>
            </a:r>
            <a:r>
              <a:rPr lang="en-US" sz="2400" dirty="0">
                <a:ea typeface="Calibri"/>
                <a:cs typeface="Calibri"/>
                <a:sym typeface="Calibri"/>
              </a:rPr>
              <a:t> za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ovu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vrstu</a:t>
            </a:r>
            <a:r>
              <a:rPr lang="en-US" sz="2400" dirty="0">
                <a:ea typeface="Calibri"/>
                <a:cs typeface="Calibri"/>
                <a:sym typeface="Calibri"/>
              </a:rPr>
              <a:t> ovisnosti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su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i="1" dirty="0" err="1">
                <a:ea typeface="Calibri"/>
                <a:cs typeface="Calibri"/>
                <a:sym typeface="Calibri"/>
              </a:rPr>
              <a:t>shippingolizam</a:t>
            </a:r>
            <a:r>
              <a:rPr lang="en-US" sz="2400" dirty="0"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oniomanija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i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kompulzivna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kupnja</a:t>
            </a:r>
            <a:r>
              <a:rPr lang="en-US" sz="2400" dirty="0">
                <a:ea typeface="Calibri"/>
                <a:cs typeface="Calibri"/>
                <a:sym typeface="Calibri"/>
              </a:rPr>
              <a:t>.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Karakteriziraju</a:t>
            </a:r>
            <a:r>
              <a:rPr lang="en-US" sz="2400" dirty="0">
                <a:ea typeface="Calibri"/>
                <a:cs typeface="Calibri"/>
                <a:sym typeface="Calibri"/>
              </a:rPr>
              <a:t> je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opsesivna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i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neodoljiva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želja</a:t>
            </a:r>
            <a:r>
              <a:rPr lang="en-US" sz="2400" dirty="0"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bolesni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nagon</a:t>
            </a:r>
            <a:r>
              <a:rPr lang="en-US" sz="2400" dirty="0">
                <a:ea typeface="Calibri"/>
                <a:cs typeface="Calibri"/>
                <a:sym typeface="Calibri"/>
              </a:rPr>
              <a:t> za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kupovanjem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svega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i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svačega</a:t>
            </a:r>
            <a:r>
              <a:rPr lang="en-US" sz="2400" dirty="0">
                <a:ea typeface="Calibri"/>
                <a:cs typeface="Calibri"/>
                <a:sym typeface="Calibri"/>
              </a:rPr>
              <a:t> bez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razloga</a:t>
            </a:r>
            <a:r>
              <a:rPr lang="en-US" sz="2400" dirty="0"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potrošačka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groznica</a:t>
            </a:r>
            <a:r>
              <a:rPr lang="en-US" sz="2400" dirty="0"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histerija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kupnje</a:t>
            </a:r>
            <a:r>
              <a:rPr lang="en-US" sz="2400" dirty="0">
                <a:ea typeface="Calibri"/>
                <a:cs typeface="Calibri"/>
                <a:sym typeface="Calibri"/>
              </a:rPr>
              <a:t>.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Ovisnik</a:t>
            </a:r>
            <a:r>
              <a:rPr lang="en-US" sz="2400" dirty="0">
                <a:ea typeface="Calibri"/>
                <a:cs typeface="Calibri"/>
                <a:sym typeface="Calibri"/>
              </a:rPr>
              <a:t> o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kupovini</a:t>
            </a:r>
            <a:r>
              <a:rPr lang="en-US" sz="2400" dirty="0">
                <a:ea typeface="Calibri"/>
                <a:cs typeface="Calibri"/>
                <a:sym typeface="Calibri"/>
              </a:rPr>
              <a:t> se ne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ograničava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na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određenu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vrstu</a:t>
            </a:r>
            <a:r>
              <a:rPr lang="en-US" sz="2400" dirty="0">
                <a:ea typeface="Calibri"/>
                <a:cs typeface="Calibri"/>
                <a:sym typeface="Calibri"/>
              </a:rPr>
              <a:t> robe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niti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na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njenu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vrijednost</a:t>
            </a:r>
            <a:r>
              <a:rPr lang="en-US" sz="2400" dirty="0">
                <a:ea typeface="Calibri"/>
                <a:cs typeface="Calibri"/>
                <a:sym typeface="Calibri"/>
              </a:rPr>
              <a:t>.</a:t>
            </a:r>
            <a:endParaRPr lang="hr-HR" sz="24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61134DF9-CF21-4E73-B7D7-D5F1F2159C97}"/>
              </a:ext>
            </a:extLst>
          </p:cNvPr>
          <p:cNvSpPr/>
          <p:nvPr/>
        </p:nvSpPr>
        <p:spPr>
          <a:xfrm>
            <a:off x="3745068" y="4804657"/>
            <a:ext cx="62988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U </a:t>
            </a:r>
            <a:r>
              <a:rPr lang="en-US" b="1" dirty="0" err="1"/>
              <a:t>koje</a:t>
            </a:r>
            <a:r>
              <a:rPr lang="en-US" b="1" dirty="0"/>
              <a:t> </a:t>
            </a:r>
            <a:r>
              <a:rPr lang="en-US" b="1" dirty="0" err="1"/>
              <a:t>doba</a:t>
            </a:r>
            <a:r>
              <a:rPr lang="en-US" b="1" dirty="0"/>
              <a:t> </a:t>
            </a:r>
            <a:r>
              <a:rPr lang="en-US" b="1" dirty="0" err="1"/>
              <a:t>godine</a:t>
            </a:r>
            <a:r>
              <a:rPr lang="en-US" b="1" dirty="0"/>
              <a:t> </a:t>
            </a:r>
            <a:r>
              <a:rPr lang="en-US" b="1" dirty="0" err="1"/>
              <a:t>ovakvo</a:t>
            </a:r>
            <a:r>
              <a:rPr lang="en-US" b="1" dirty="0"/>
              <a:t> </a:t>
            </a:r>
            <a:r>
              <a:rPr lang="en-US" b="1" dirty="0" err="1"/>
              <a:t>ponašanje</a:t>
            </a:r>
            <a:r>
              <a:rPr lang="en-US" b="1" dirty="0"/>
              <a:t> </a:t>
            </a:r>
            <a:r>
              <a:rPr lang="en-US" b="1" dirty="0" err="1"/>
              <a:t>najviše</a:t>
            </a:r>
            <a:r>
              <a:rPr lang="en-US" b="1" dirty="0"/>
              <a:t> </a:t>
            </a:r>
            <a:r>
              <a:rPr lang="en-US" b="1" dirty="0" err="1"/>
              <a:t>dolazi</a:t>
            </a:r>
            <a:r>
              <a:rPr lang="en-US" b="1" dirty="0"/>
              <a:t> do </a:t>
            </a:r>
            <a:r>
              <a:rPr lang="en-US" b="1" dirty="0" err="1"/>
              <a:t>izražaja</a:t>
            </a:r>
            <a:r>
              <a:rPr lang="en-US" b="1" dirty="0"/>
              <a:t>?</a:t>
            </a:r>
            <a:endParaRPr lang="hr-HR" b="1" dirty="0"/>
          </a:p>
        </p:txBody>
      </p:sp>
      <p:pic>
        <p:nvPicPr>
          <p:cNvPr id="6" name="Picture 12" descr="pragma_boja-rgb">
            <a:extLst>
              <a:ext uri="{FF2B5EF4-FFF2-40B4-BE49-F238E27FC236}">
                <a16:creationId xmlns:a16="http://schemas.microsoft.com/office/drawing/2014/main" id="{1BB562AE-EEEF-4288-B77A-EFF4913B9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ile:Discussion.png - Wikimedia Commons">
            <a:extLst>
              <a:ext uri="{FF2B5EF4-FFF2-40B4-BE49-F238E27FC236}">
                <a16:creationId xmlns:a16="http://schemas.microsoft.com/office/drawing/2014/main" id="{02A9390A-4EFF-48E5-9C90-B4DE36683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74" y="4804657"/>
            <a:ext cx="763294" cy="4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zervirano mjesto podnožja 1">
            <a:extLst>
              <a:ext uri="{FF2B5EF4-FFF2-40B4-BE49-F238E27FC236}">
                <a16:creationId xmlns:a16="http://schemas.microsoft.com/office/drawing/2014/main" id="{B43C6437-879B-44C5-A667-995E7CAF3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/>
              <a:t>© PRAGMA. Vše o nama na: www.udruga-pragma.hr i www.blizu.eu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33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B740215A-96CF-4B38-9F65-AA34108ED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40657"/>
            <a:ext cx="12192000" cy="954107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sz="2800" b="1" dirty="0"/>
              <a:t>ZAPAMTI!</a:t>
            </a:r>
          </a:p>
          <a:p>
            <a:pPr algn="ctr">
              <a:defRPr/>
            </a:pPr>
            <a:r>
              <a:rPr lang="hr-HR" sz="2800" b="1" dirty="0"/>
              <a:t>Vrlo je lako „skliznuti” u ovisno ponašanje, a jako je teško prestati biti ovisan.  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4B0459D-8785-4368-A0EC-450045091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29000"/>
            <a:ext cx="12192000" cy="138499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sz="2800" dirty="0">
                <a:ea typeface="ＭＳ Ｐゴシック" charset="-128"/>
              </a:rPr>
              <a:t>Za više informacija o ovisnostima i drugim aktivnostima Pragme pogledajte </a:t>
            </a:r>
            <a:r>
              <a:rPr lang="hr-HR" sz="2800" b="1" dirty="0">
                <a:ea typeface="ＭＳ Ｐゴシック" charset="-128"/>
                <a:hlinkClick r:id="rId2"/>
              </a:rPr>
              <a:t>www.udruga-pragma.hr</a:t>
            </a:r>
            <a:r>
              <a:rPr lang="hr-HR" sz="2800" b="1" dirty="0">
                <a:ea typeface="ＭＳ Ｐゴシック" charset="-128"/>
              </a:rPr>
              <a:t> i </a:t>
            </a:r>
            <a:r>
              <a:rPr lang="hr-HR" sz="2800" b="1" dirty="0">
                <a:ea typeface="ＭＳ Ｐゴシック" charset="-128"/>
                <a:hlinkClick r:id="rId3"/>
              </a:rPr>
              <a:t>www.blizu.eu</a:t>
            </a:r>
            <a:r>
              <a:rPr lang="hr-HR" sz="2800" b="1" dirty="0">
                <a:ea typeface="ＭＳ Ｐゴシック" charset="-128"/>
              </a:rPr>
              <a:t> </a:t>
            </a:r>
          </a:p>
          <a:p>
            <a:pPr algn="ctr">
              <a:defRPr/>
            </a:pPr>
            <a:r>
              <a:rPr lang="hr-HR" sz="2800" dirty="0">
                <a:ea typeface="ＭＳ Ｐゴシック" charset="-128"/>
              </a:rPr>
              <a:t>ili </a:t>
            </a:r>
            <a:r>
              <a:rPr lang="hr-HR" sz="2800" noProof="1">
                <a:ea typeface="ＭＳ Ｐゴシック" charset="-128"/>
              </a:rPr>
              <a:t>nas</a:t>
            </a:r>
            <a:r>
              <a:rPr lang="en-US" sz="2800" dirty="0">
                <a:ea typeface="ＭＳ Ｐゴシック" charset="-128"/>
              </a:rPr>
              <a:t> </a:t>
            </a:r>
            <a:r>
              <a:rPr lang="en-US" sz="2800" dirty="0" err="1">
                <a:ea typeface="ＭＳ Ｐゴシック" charset="-128"/>
              </a:rPr>
              <a:t>zapratite</a:t>
            </a:r>
            <a:r>
              <a:rPr lang="en-US" sz="2800" dirty="0">
                <a:ea typeface="ＭＳ Ｐゴシック" charset="-128"/>
              </a:rPr>
              <a:t> </a:t>
            </a:r>
            <a:r>
              <a:rPr lang="en-US" sz="2800" dirty="0" err="1">
                <a:ea typeface="ＭＳ Ｐゴシック" charset="-128"/>
              </a:rPr>
              <a:t>na</a:t>
            </a:r>
            <a:r>
              <a:rPr lang="en-US" sz="2800" dirty="0">
                <a:ea typeface="ＭＳ Ｐゴシック" charset="-128"/>
              </a:rPr>
              <a:t> </a:t>
            </a:r>
            <a:r>
              <a:rPr lang="en-US" sz="2800" dirty="0" err="1">
                <a:ea typeface="ＭＳ Ｐゴシック" charset="-128"/>
              </a:rPr>
              <a:t>društvenim</a:t>
            </a:r>
            <a:r>
              <a:rPr lang="en-US" sz="2800" dirty="0">
                <a:ea typeface="ＭＳ Ｐゴシック" charset="-128"/>
              </a:rPr>
              <a:t> mrežama</a:t>
            </a:r>
            <a:r>
              <a:rPr lang="hr-HR" sz="2800" dirty="0">
                <a:ea typeface="ＭＳ Ｐゴシック" charset="-128"/>
              </a:rPr>
              <a:t>:</a:t>
            </a:r>
            <a:endParaRPr lang="hr-HR" sz="2800" b="1" dirty="0">
              <a:ea typeface="ＭＳ Ｐゴシック" charset="-128"/>
            </a:endParaRPr>
          </a:p>
        </p:txBody>
      </p:sp>
      <p:pic>
        <p:nvPicPr>
          <p:cNvPr id="14338" name="Picture 2" descr="File:Instagram icon.png - Wikimedia Commons">
            <a:extLst>
              <a:ext uri="{FF2B5EF4-FFF2-40B4-BE49-F238E27FC236}">
                <a16:creationId xmlns:a16="http://schemas.microsoft.com/office/drawing/2014/main" id="{FA7E8426-3E88-47D7-AE9E-4126DFA9B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290" y="5312251"/>
            <a:ext cx="419636" cy="41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Facebook icon">
            <a:extLst>
              <a:ext uri="{FF2B5EF4-FFF2-40B4-BE49-F238E27FC236}">
                <a16:creationId xmlns:a16="http://schemas.microsoft.com/office/drawing/2014/main" id="{4B8A60C6-8E0D-4BBB-A3F7-45E0C23D9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203" y="5312251"/>
            <a:ext cx="419636" cy="41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Tiktok, logo Icon in Social micon">
            <a:extLst>
              <a:ext uri="{FF2B5EF4-FFF2-40B4-BE49-F238E27FC236}">
                <a16:creationId xmlns:a16="http://schemas.microsoft.com/office/drawing/2014/main" id="{4438A90A-CFCA-4DE8-955F-8BD4FCB4EB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8" t="6342" r="7974" b="8849"/>
          <a:stretch/>
        </p:blipFill>
        <p:spPr bwMode="auto">
          <a:xfrm>
            <a:off x="7148850" y="5326390"/>
            <a:ext cx="419636" cy="42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E63C3E32-7FEC-4B23-93BE-1F81424EAE8A}"/>
              </a:ext>
            </a:extLst>
          </p:cNvPr>
          <p:cNvSpPr txBox="1"/>
          <p:nvPr/>
        </p:nvSpPr>
        <p:spPr>
          <a:xfrm>
            <a:off x="3587839" y="5332677"/>
            <a:ext cx="2021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@</a:t>
            </a:r>
            <a:r>
              <a:rPr lang="hr-HR" b="1" dirty="0"/>
              <a:t>u</a:t>
            </a:r>
            <a:r>
              <a:rPr lang="en-US" b="1" dirty="0"/>
              <a:t>drugapragma</a:t>
            </a:r>
            <a:endParaRPr lang="hr-HR" b="1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E5A97066-782B-4A7B-A3B3-581C4ECC4212}"/>
              </a:ext>
            </a:extLst>
          </p:cNvPr>
          <p:cNvSpPr txBox="1"/>
          <p:nvPr/>
        </p:nvSpPr>
        <p:spPr>
          <a:xfrm>
            <a:off x="7568486" y="5348346"/>
            <a:ext cx="2021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@Udruga.pragma</a:t>
            </a:r>
            <a:endParaRPr lang="hr-HR" b="1" dirty="0"/>
          </a:p>
        </p:txBody>
      </p:sp>
      <p:pic>
        <p:nvPicPr>
          <p:cNvPr id="13" name="Picture 12" descr="pragma_boja-rgb">
            <a:extLst>
              <a:ext uri="{FF2B5EF4-FFF2-40B4-BE49-F238E27FC236}">
                <a16:creationId xmlns:a16="http://schemas.microsoft.com/office/drawing/2014/main" id="{43C89C8A-D80D-4108-A19F-963688976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Linkedin - Free social media icons">
            <a:extLst>
              <a:ext uri="{FF2B5EF4-FFF2-40B4-BE49-F238E27FC236}">
                <a16:creationId xmlns:a16="http://schemas.microsoft.com/office/drawing/2014/main" id="{E11B1312-1595-4479-8BA3-9426CC119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377" y="5323194"/>
            <a:ext cx="419636" cy="41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Twitter - Free social media icons">
            <a:extLst>
              <a:ext uri="{FF2B5EF4-FFF2-40B4-BE49-F238E27FC236}">
                <a16:creationId xmlns:a16="http://schemas.microsoft.com/office/drawing/2014/main" id="{5126EA3A-09BE-4FCA-9B24-9790C49C5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64" y="5330039"/>
            <a:ext cx="419636" cy="41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zervirano mjesto podnožja 1">
            <a:extLst>
              <a:ext uri="{FF2B5EF4-FFF2-40B4-BE49-F238E27FC236}">
                <a16:creationId xmlns:a16="http://schemas.microsoft.com/office/drawing/2014/main" id="{6556D6EA-AE6A-4320-A8B8-459A6B2F9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/>
              <a:t>© PRAGMA. Vše o nama na: www.udruga-pragma.hr i www.blizu.eu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668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A3A5B9-7DEF-4D18-9E37-8EC87C735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5" y="365125"/>
            <a:ext cx="11693165" cy="1325563"/>
          </a:xfrm>
        </p:spPr>
        <p:txBody>
          <a:bodyPr>
            <a:normAutofit/>
          </a:bodyPr>
          <a:lstStyle/>
          <a:p>
            <a:r>
              <a:rPr lang="hr-HR" b="1" dirty="0"/>
              <a:t>1</a:t>
            </a:r>
            <a:r>
              <a:rPr lang="en-US" b="1" dirty="0"/>
              <a:t>.</a:t>
            </a:r>
            <a:r>
              <a:rPr lang="hr-HR" b="1" dirty="0"/>
              <a:t> Kako nazivamo „n</a:t>
            </a:r>
            <a:r>
              <a:rPr lang="en-US" b="1" dirty="0" err="1"/>
              <a:t>eusklađenost</a:t>
            </a:r>
            <a:r>
              <a:rPr lang="en-US" b="1" dirty="0"/>
              <a:t> </a:t>
            </a:r>
            <a:r>
              <a:rPr lang="en-US" b="1" dirty="0" err="1"/>
              <a:t>stavova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znanja s </a:t>
            </a:r>
            <a:r>
              <a:rPr lang="en-US" b="1" dirty="0" err="1"/>
              <a:t>ponašanjem</a:t>
            </a:r>
            <a:r>
              <a:rPr lang="hr-HR" b="1" dirty="0"/>
              <a:t>”, a koja </a:t>
            </a:r>
            <a:r>
              <a:rPr lang="en-US" b="1" dirty="0" err="1"/>
              <a:t>može</a:t>
            </a:r>
            <a:r>
              <a:rPr lang="en-US" b="1" dirty="0"/>
              <a:t> </a:t>
            </a:r>
            <a:r>
              <a:rPr lang="en-US" b="1" dirty="0" err="1"/>
              <a:t>dovesti</a:t>
            </a:r>
            <a:r>
              <a:rPr lang="en-US" b="1" dirty="0"/>
              <a:t> do ovisnosti</a:t>
            </a:r>
            <a:r>
              <a:rPr lang="hr-HR" b="1" dirty="0"/>
              <a:t>?</a:t>
            </a:r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E161F658-F118-4AD0-A529-3617BD8DE89D}"/>
              </a:ext>
            </a:extLst>
          </p:cNvPr>
          <p:cNvSpPr/>
          <p:nvPr/>
        </p:nvSpPr>
        <p:spPr>
          <a:xfrm>
            <a:off x="3778447" y="3744501"/>
            <a:ext cx="4635106" cy="852111"/>
          </a:xfrm>
          <a:prstGeom prst="round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C) </a:t>
            </a:r>
            <a:r>
              <a:rPr lang="en-US" dirty="0" err="1"/>
              <a:t>Kognitivno</a:t>
            </a:r>
            <a:r>
              <a:rPr lang="en-US" dirty="0"/>
              <a:t> </a:t>
            </a:r>
            <a:r>
              <a:rPr lang="en-US" dirty="0" err="1"/>
              <a:t>opravdanje</a:t>
            </a:r>
            <a:r>
              <a:rPr lang="en-US" dirty="0"/>
              <a:t>	</a:t>
            </a:r>
            <a:endParaRPr lang="hr-HR" dirty="0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F2F21878-5808-434A-8646-76B12F21D4A5}"/>
              </a:ext>
            </a:extLst>
          </p:cNvPr>
          <p:cNvSpPr/>
          <p:nvPr/>
        </p:nvSpPr>
        <p:spPr>
          <a:xfrm>
            <a:off x="1224567" y="2291539"/>
            <a:ext cx="4635106" cy="852111"/>
          </a:xfrm>
          <a:prstGeom prst="round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A) Kognitivni </a:t>
            </a:r>
            <a:r>
              <a:rPr lang="en-US" dirty="0" err="1"/>
              <a:t>nesklad</a:t>
            </a:r>
            <a:endParaRPr lang="hr-HR" dirty="0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81C42563-DCB9-40E1-A60B-8F1A6958BB34}"/>
              </a:ext>
            </a:extLst>
          </p:cNvPr>
          <p:cNvSpPr/>
          <p:nvPr/>
        </p:nvSpPr>
        <p:spPr>
          <a:xfrm>
            <a:off x="6332329" y="2291539"/>
            <a:ext cx="4635106" cy="852111"/>
          </a:xfrm>
          <a:prstGeom prst="round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/>
              <a:t>B) </a:t>
            </a:r>
            <a:r>
              <a:rPr lang="en-US" err="1"/>
              <a:t>Kognitivna</a:t>
            </a:r>
            <a:r>
              <a:rPr lang="en-US"/>
              <a:t> </a:t>
            </a:r>
            <a:r>
              <a:rPr lang="en-US" err="1"/>
              <a:t>disonanca</a:t>
            </a:r>
            <a:endParaRPr lang="hr-HR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90737DD5-03C9-446D-93F9-F6A8EFE7829B}"/>
              </a:ext>
            </a:extLst>
          </p:cNvPr>
          <p:cNvSpPr/>
          <p:nvPr/>
        </p:nvSpPr>
        <p:spPr>
          <a:xfrm>
            <a:off x="6332329" y="2291538"/>
            <a:ext cx="4635106" cy="852111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/>
              <a:t>B) </a:t>
            </a:r>
            <a:r>
              <a:rPr lang="en-US" err="1"/>
              <a:t>Kognitivna</a:t>
            </a:r>
            <a:r>
              <a:rPr lang="en-US"/>
              <a:t> </a:t>
            </a:r>
            <a:r>
              <a:rPr lang="en-US" err="1"/>
              <a:t>disonanca</a:t>
            </a:r>
            <a:endParaRPr lang="hr-HR"/>
          </a:p>
        </p:txBody>
      </p:sp>
      <p:pic>
        <p:nvPicPr>
          <p:cNvPr id="3" name="Picture 12" descr="pragma_boja-rgb">
            <a:extLst>
              <a:ext uri="{FF2B5EF4-FFF2-40B4-BE49-F238E27FC236}">
                <a16:creationId xmlns:a16="http://schemas.microsoft.com/office/drawing/2014/main" id="{773EDFC8-E342-2793-D806-707E65EF0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339804E-8666-3F62-9687-4730F957C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PRAGMA. Vše o nama na: www.udruga-pragma.hr i www.blizu.eu</a:t>
            </a:r>
          </a:p>
        </p:txBody>
      </p:sp>
    </p:spTree>
    <p:extLst>
      <p:ext uri="{BB962C8B-B14F-4D97-AF65-F5344CB8AC3E}">
        <p14:creationId xmlns:p14="http://schemas.microsoft.com/office/powerpoint/2010/main" val="243095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59ABFD8F-6C22-44A1-90F6-B44B7517A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26237"/>
            <a:ext cx="12192000" cy="341632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Kognitivna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disonanca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mentalna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napetost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naši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stavovi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ponašanja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nisu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usklađeni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Bavljenje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nezdravim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navikama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često je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povezano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kognitivnom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disonancom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defRPr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Uzmimo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primjer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pušenje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cigareta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Znamo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je štetno i da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uzrokuje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brojne probleme sa zdravljem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ako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svejedno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odlučimo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pušiti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to znači da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naše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ponašanje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nije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skladu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znanjima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koja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imamo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Kako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bi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smo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sebi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opravdali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vlastito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ponašanje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usredotočit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ćemo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nekog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koga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znamo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tko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pušio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niz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godina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nije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mu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bilo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‘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ništa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iako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imamo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sve informacije o štetnosti i posljedicama pušenja.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23E1F21F-E2AB-42A3-B439-67D40C8EAD84}"/>
              </a:ext>
            </a:extLst>
          </p:cNvPr>
          <p:cNvSpPr/>
          <p:nvPr/>
        </p:nvSpPr>
        <p:spPr>
          <a:xfrm>
            <a:off x="2690779" y="4654825"/>
            <a:ext cx="8402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Možete</a:t>
            </a:r>
            <a:r>
              <a:rPr lang="en-US" b="1" dirty="0"/>
              <a:t> li se </a:t>
            </a:r>
            <a:r>
              <a:rPr lang="en-US" b="1" dirty="0" err="1"/>
              <a:t>sjetiti</a:t>
            </a:r>
            <a:r>
              <a:rPr lang="en-US" b="1" dirty="0"/>
              <a:t> </a:t>
            </a:r>
            <a:r>
              <a:rPr lang="en-US" b="1" dirty="0" err="1"/>
              <a:t>još</a:t>
            </a:r>
            <a:r>
              <a:rPr lang="en-US" b="1" dirty="0"/>
              <a:t> </a:t>
            </a:r>
            <a:r>
              <a:rPr lang="en-US" b="1" dirty="0" err="1"/>
              <a:t>kojeg</a:t>
            </a:r>
            <a:r>
              <a:rPr lang="en-US" b="1" dirty="0"/>
              <a:t> </a:t>
            </a:r>
            <a:r>
              <a:rPr lang="en-US" b="1" dirty="0" err="1"/>
              <a:t>primjera</a:t>
            </a:r>
            <a:r>
              <a:rPr lang="en-US" b="1" dirty="0"/>
              <a:t> </a:t>
            </a:r>
            <a:r>
              <a:rPr lang="en-US" b="1" dirty="0" err="1"/>
              <a:t>kada</a:t>
            </a:r>
            <a:r>
              <a:rPr lang="en-US" b="1" dirty="0"/>
              <a:t> </a:t>
            </a:r>
            <a:r>
              <a:rPr lang="en-US" b="1" dirty="0" err="1"/>
              <a:t>stavovi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ponašnja</a:t>
            </a:r>
            <a:r>
              <a:rPr lang="en-US" b="1" dirty="0"/>
              <a:t> </a:t>
            </a:r>
            <a:r>
              <a:rPr lang="en-US" b="1" dirty="0" err="1"/>
              <a:t>nisu</a:t>
            </a:r>
            <a:r>
              <a:rPr lang="en-US" b="1" dirty="0"/>
              <a:t> </a:t>
            </a:r>
            <a:r>
              <a:rPr lang="en-US" b="1" dirty="0" err="1"/>
              <a:t>usklađeni</a:t>
            </a:r>
            <a:r>
              <a:rPr lang="en-US" b="1" dirty="0"/>
              <a:t>?</a:t>
            </a:r>
            <a:endParaRPr lang="hr-HR" b="1" dirty="0"/>
          </a:p>
        </p:txBody>
      </p:sp>
      <p:pic>
        <p:nvPicPr>
          <p:cNvPr id="6" name="Picture 2" descr="File:Discussion.png - Wikimedia Commons">
            <a:extLst>
              <a:ext uri="{FF2B5EF4-FFF2-40B4-BE49-F238E27FC236}">
                <a16:creationId xmlns:a16="http://schemas.microsoft.com/office/drawing/2014/main" id="{66121F3A-AA76-4EC1-A1D8-371EEB8CD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485" y="4516357"/>
            <a:ext cx="763294" cy="4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2" descr="pragma_boja-rgb">
            <a:extLst>
              <a:ext uri="{FF2B5EF4-FFF2-40B4-BE49-F238E27FC236}">
                <a16:creationId xmlns:a16="http://schemas.microsoft.com/office/drawing/2014/main" id="{6EF411C9-D67D-E6C8-33E9-4938CD2E4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DB9C620-E806-F08C-0A4A-BFA75DAE1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PRAGMA. Vše o nama na: www.udruga-pragma.hr i www.blizu.eu</a:t>
            </a:r>
          </a:p>
        </p:txBody>
      </p:sp>
    </p:spTree>
    <p:extLst>
      <p:ext uri="{BB962C8B-B14F-4D97-AF65-F5344CB8AC3E}">
        <p14:creationId xmlns:p14="http://schemas.microsoft.com/office/powerpoint/2010/main" val="385225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5F11B9-896F-4F11-B0BD-7106A4022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5" y="365125"/>
            <a:ext cx="11172645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2</a:t>
            </a:r>
            <a:r>
              <a:rPr lang="en-US" sz="4000" b="1" dirty="0"/>
              <a:t>. </a:t>
            </a:r>
            <a:r>
              <a:rPr lang="en-US" sz="4000" b="1" dirty="0" err="1"/>
              <a:t>Što</a:t>
            </a:r>
            <a:r>
              <a:rPr lang="en-US" sz="4000" b="1" dirty="0"/>
              <a:t> </a:t>
            </a:r>
            <a:r>
              <a:rPr lang="en-US" sz="4000" b="1" dirty="0" err="1"/>
              <a:t>prvo</a:t>
            </a:r>
            <a:r>
              <a:rPr lang="en-US" sz="4000" b="1" dirty="0"/>
              <a:t> </a:t>
            </a:r>
            <a:r>
              <a:rPr lang="en-US" sz="4000" b="1" dirty="0" err="1"/>
              <a:t>treba</a:t>
            </a:r>
            <a:r>
              <a:rPr lang="en-US" sz="4000" b="1" dirty="0"/>
              <a:t> </a:t>
            </a:r>
            <a:r>
              <a:rPr lang="en-US" sz="4000" b="1" dirty="0" err="1"/>
              <a:t>napraviti</a:t>
            </a:r>
            <a:r>
              <a:rPr lang="en-US" sz="4000" b="1" dirty="0"/>
              <a:t> a</a:t>
            </a:r>
            <a:r>
              <a:rPr lang="hr-HR" sz="4000" b="1" dirty="0" err="1"/>
              <a:t>ko</a:t>
            </a:r>
            <a:r>
              <a:rPr lang="hr-HR" sz="4000" b="1" dirty="0"/>
              <a:t> se netko onesvijesti ili kolabira od velike količine alkohola</a:t>
            </a:r>
            <a:r>
              <a:rPr lang="en-US" sz="4000" b="1" dirty="0"/>
              <a:t>?</a:t>
            </a:r>
            <a:endParaRPr lang="hr-HR" sz="4000" dirty="0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EAC9F72A-008E-4B43-A130-418346782DA4}"/>
              </a:ext>
            </a:extLst>
          </p:cNvPr>
          <p:cNvSpPr/>
          <p:nvPr/>
        </p:nvSpPr>
        <p:spPr>
          <a:xfrm>
            <a:off x="3680460" y="4404356"/>
            <a:ext cx="4831080" cy="983932"/>
          </a:xfrm>
          <a:prstGeom prst="round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sr-Latn-RS" dirty="0"/>
              <a:t>C) </a:t>
            </a:r>
            <a:r>
              <a:rPr lang="hr-HR" altLang="sr-Latn-RS" dirty="0"/>
              <a:t>Zvati taxi</a:t>
            </a:r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8D3607F1-DE25-4C55-BEC2-ACE08D17A6CE}"/>
              </a:ext>
            </a:extLst>
          </p:cNvPr>
          <p:cNvSpPr/>
          <p:nvPr/>
        </p:nvSpPr>
        <p:spPr>
          <a:xfrm>
            <a:off x="1078230" y="2555556"/>
            <a:ext cx="4831080" cy="983932"/>
          </a:xfrm>
          <a:prstGeom prst="round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sr-Latn-RS" dirty="0"/>
              <a:t>A) </a:t>
            </a:r>
            <a:r>
              <a:rPr lang="hr-HR" altLang="sr-Latn-RS" dirty="0"/>
              <a:t>Smjestiti ga/je u krevet i pustiti da spava </a:t>
            </a:r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473AD0A3-B25D-46ED-A021-A3DA236C1621}"/>
              </a:ext>
            </a:extLst>
          </p:cNvPr>
          <p:cNvSpPr/>
          <p:nvPr/>
        </p:nvSpPr>
        <p:spPr>
          <a:xfrm>
            <a:off x="6899910" y="2555556"/>
            <a:ext cx="4831080" cy="983932"/>
          </a:xfrm>
          <a:prstGeom prst="round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sr-Latn-RS" dirty="0"/>
              <a:t>B) </a:t>
            </a:r>
            <a:r>
              <a:rPr lang="hr-HR" altLang="sr-Latn-RS" dirty="0"/>
              <a:t>Polegnuti ga/ju na bok i provjeravati disanje</a:t>
            </a:r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07E4EBD6-0258-4316-BCE6-A14824F2F166}"/>
              </a:ext>
            </a:extLst>
          </p:cNvPr>
          <p:cNvSpPr/>
          <p:nvPr/>
        </p:nvSpPr>
        <p:spPr>
          <a:xfrm>
            <a:off x="6899910" y="2570321"/>
            <a:ext cx="4831080" cy="983932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sr-Latn-RS" dirty="0"/>
              <a:t>B) </a:t>
            </a:r>
            <a:r>
              <a:rPr lang="hr-HR" altLang="sr-Latn-RS" dirty="0"/>
              <a:t>Polegnuti ga/je na bok i provjeravati disanje, zatražiti pomoć medicinskih stručnjaka</a:t>
            </a:r>
          </a:p>
        </p:txBody>
      </p:sp>
      <p:pic>
        <p:nvPicPr>
          <p:cNvPr id="8" name="Picture 12" descr="pragma_boja-rgb">
            <a:extLst>
              <a:ext uri="{FF2B5EF4-FFF2-40B4-BE49-F238E27FC236}">
                <a16:creationId xmlns:a16="http://schemas.microsoft.com/office/drawing/2014/main" id="{2B211AFF-E74D-4A49-BE43-211F3B947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zervirano mjesto podnožja 1">
            <a:extLst>
              <a:ext uri="{FF2B5EF4-FFF2-40B4-BE49-F238E27FC236}">
                <a16:creationId xmlns:a16="http://schemas.microsoft.com/office/drawing/2014/main" id="{2D45837F-0138-45C1-8169-C21FA201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/>
              <a:t>© PRAGMA. Vše o nama na: www.udruga-pragma.hr i www.blizu.eu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32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1B99F67A-9550-457A-AE23-F457C9EBA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8595" y="2820651"/>
            <a:ext cx="8580437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endParaRPr lang="hr-HR" sz="200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C8A6607-2FCE-484D-A12A-DFE7A88CA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95213"/>
            <a:ext cx="12192000" cy="193899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r-HR" sz="2400" dirty="0">
                <a:latin typeface="Calibri" pitchFamily="34" charset="0"/>
              </a:rPr>
              <a:t>Najgore što se može napraviti u takvoj situ</a:t>
            </a:r>
            <a:r>
              <a:rPr lang="en-US" sz="2400" dirty="0">
                <a:latin typeface="Calibri" pitchFamily="34" charset="0"/>
              </a:rPr>
              <a:t>a</a:t>
            </a:r>
            <a:r>
              <a:rPr lang="hr-HR" sz="2400" dirty="0" err="1">
                <a:latin typeface="Calibri" pitchFamily="34" charset="0"/>
              </a:rPr>
              <a:t>ciji</a:t>
            </a:r>
            <a:r>
              <a:rPr lang="hr-HR" sz="2400" dirty="0">
                <a:latin typeface="Calibri" pitchFamily="34" charset="0"/>
              </a:rPr>
              <a:t> je ostaviti prijatelja u nekoj sobi ili autu bez nadzora. Alkohol usporava rad srca i disanje te snižava krvni tlak, što može dovesti do kome ili smrti, ili se pijana osoba može ugušiti povraćajući sadržaj. Treba postaviti prijatelja da leži na boku i redovno provjerava njegovo disanje i puls. Ukoliko se učini da su disanje i puls preslabi ili nestaju, ne treba oklijevati s pozivom Hitne pomoći i budite spremni reanimirati prijatelja.  </a:t>
            </a:r>
          </a:p>
        </p:txBody>
      </p:sp>
      <p:pic>
        <p:nvPicPr>
          <p:cNvPr id="9" name="Picture 12" descr="pragma_boja-rgb">
            <a:extLst>
              <a:ext uri="{FF2B5EF4-FFF2-40B4-BE49-F238E27FC236}">
                <a16:creationId xmlns:a16="http://schemas.microsoft.com/office/drawing/2014/main" id="{033ACAAC-8886-454A-8AAF-3BBF1543E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zervirano mjesto podnožja 1">
            <a:extLst>
              <a:ext uri="{FF2B5EF4-FFF2-40B4-BE49-F238E27FC236}">
                <a16:creationId xmlns:a16="http://schemas.microsoft.com/office/drawing/2014/main" id="{B5359E7F-0B1C-47E2-9F98-E3BEB705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/>
              <a:t>© PRAGMA. Vše o nama na: www.udruga-pragma.hr i www.blizu.eu</a:t>
            </a:r>
            <a:endParaRPr lang="en-GB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290911E1-9F95-9F48-0355-81E21B86525A}"/>
              </a:ext>
            </a:extLst>
          </p:cNvPr>
          <p:cNvSpPr/>
          <p:nvPr/>
        </p:nvSpPr>
        <p:spPr>
          <a:xfrm>
            <a:off x="1975555" y="4482730"/>
            <a:ext cx="9480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Zbog</a:t>
            </a:r>
            <a:r>
              <a:rPr lang="en-US" b="1" dirty="0"/>
              <a:t> </a:t>
            </a:r>
            <a:r>
              <a:rPr lang="en-US" b="1" dirty="0" err="1"/>
              <a:t>čega</a:t>
            </a:r>
            <a:r>
              <a:rPr lang="en-US" b="1" dirty="0"/>
              <a:t> </a:t>
            </a:r>
            <a:r>
              <a:rPr lang="en-US" b="1" dirty="0" err="1"/>
              <a:t>dolazi</a:t>
            </a:r>
            <a:r>
              <a:rPr lang="en-US" b="1" dirty="0"/>
              <a:t> do </a:t>
            </a:r>
            <a:r>
              <a:rPr lang="en-US" b="1" dirty="0" err="1"/>
              <a:t>zablude</a:t>
            </a:r>
            <a:r>
              <a:rPr lang="en-US" b="1" dirty="0"/>
              <a:t> da </a:t>
            </a:r>
            <a:r>
              <a:rPr lang="hr-HR" b="1" dirty="0" err="1"/>
              <a:t>kozumacija</a:t>
            </a:r>
            <a:r>
              <a:rPr lang="hr-HR" b="1" dirty="0"/>
              <a:t> </a:t>
            </a:r>
            <a:r>
              <a:rPr lang="en-US" b="1" dirty="0" err="1"/>
              <a:t>alkohol</a:t>
            </a:r>
            <a:r>
              <a:rPr lang="hr-HR" b="1" dirty="0"/>
              <a:t>a</a:t>
            </a:r>
            <a:r>
              <a:rPr lang="en-US" b="1" dirty="0"/>
              <a:t> n</a:t>
            </a:r>
            <a:r>
              <a:rPr lang="hr-HR" b="1" dirty="0"/>
              <a:t>e dovodi</a:t>
            </a:r>
            <a:r>
              <a:rPr lang="en-US" b="1" dirty="0"/>
              <a:t> </a:t>
            </a:r>
            <a:r>
              <a:rPr lang="hr-HR" b="1" dirty="0"/>
              <a:t>do ovisnosti</a:t>
            </a:r>
            <a:r>
              <a:rPr lang="en-US" b="1" dirty="0"/>
              <a:t>?</a:t>
            </a:r>
            <a:r>
              <a:rPr lang="hr-HR" b="1" dirty="0"/>
              <a:t> </a:t>
            </a:r>
          </a:p>
          <a:p>
            <a:r>
              <a:rPr lang="hr-HR" b="1" dirty="0"/>
              <a:t>Kakvu tu ulogu imaju mediji, društvo, obitelj?</a:t>
            </a:r>
          </a:p>
        </p:txBody>
      </p:sp>
      <p:pic>
        <p:nvPicPr>
          <p:cNvPr id="3" name="Picture 2" descr="File:Discussion.png - Wikimedia Commons">
            <a:extLst>
              <a:ext uri="{FF2B5EF4-FFF2-40B4-BE49-F238E27FC236}">
                <a16:creationId xmlns:a16="http://schemas.microsoft.com/office/drawing/2014/main" id="{3E553D66-07F2-688E-350C-8AD7D2EFA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260" y="4472660"/>
            <a:ext cx="763295" cy="4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72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5F11B9-896F-4F11-B0BD-7106A4022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70" y="365125"/>
            <a:ext cx="11233030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3. </a:t>
            </a:r>
            <a:r>
              <a:rPr lang="hr-HR" sz="4000" b="1" i="1" dirty="0"/>
              <a:t>„Spavanje, kava, voda i hladan tuš ne ubrzavaju triježnjenje.”</a:t>
            </a:r>
            <a:endParaRPr lang="hr-HR" sz="4000" i="1" dirty="0"/>
          </a:p>
        </p:txBody>
      </p:sp>
      <p:pic>
        <p:nvPicPr>
          <p:cNvPr id="8" name="Picture 12" descr="pragma_boja-rgb">
            <a:extLst>
              <a:ext uri="{FF2B5EF4-FFF2-40B4-BE49-F238E27FC236}">
                <a16:creationId xmlns:a16="http://schemas.microsoft.com/office/drawing/2014/main" id="{2B211AFF-E74D-4A49-BE43-211F3B947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zervirano mjesto podnožja 1">
            <a:extLst>
              <a:ext uri="{FF2B5EF4-FFF2-40B4-BE49-F238E27FC236}">
                <a16:creationId xmlns:a16="http://schemas.microsoft.com/office/drawing/2014/main" id="{2D45837F-0138-45C1-8169-C21FA201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/>
              <a:t>© PRAGMA. Vše o nama na: www.udruga-pragma.hr i www.blizu.eu</a:t>
            </a:r>
            <a:endParaRPr lang="en-GB"/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14551184-9A5D-7A09-2739-BB8B4F967BFC}"/>
              </a:ext>
            </a:extLst>
          </p:cNvPr>
          <p:cNvSpPr/>
          <p:nvPr/>
        </p:nvSpPr>
        <p:spPr>
          <a:xfrm>
            <a:off x="2152650" y="2992278"/>
            <a:ext cx="3059430" cy="873444"/>
          </a:xfrm>
          <a:prstGeom prst="round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T</a:t>
            </a:r>
            <a:endParaRPr lang="hr-HR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F8036126-3206-8172-DA22-597EE61248FB}"/>
              </a:ext>
            </a:extLst>
          </p:cNvPr>
          <p:cNvSpPr/>
          <p:nvPr/>
        </p:nvSpPr>
        <p:spPr>
          <a:xfrm>
            <a:off x="6979920" y="3102017"/>
            <a:ext cx="3059430" cy="873444"/>
          </a:xfrm>
          <a:prstGeom prst="round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</a:t>
            </a:r>
            <a:endParaRPr lang="hr-HR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20C1EF4D-09A8-CD92-B4C7-23F26297EF22}"/>
              </a:ext>
            </a:extLst>
          </p:cNvPr>
          <p:cNvSpPr/>
          <p:nvPr/>
        </p:nvSpPr>
        <p:spPr>
          <a:xfrm>
            <a:off x="2152650" y="2992278"/>
            <a:ext cx="3059430" cy="873444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T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054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3C8A6607-2FCE-484D-A12A-DFE7A88CA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95213"/>
            <a:ext cx="12192000" cy="2308324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r-HR" sz="2400" dirty="0">
                <a:latin typeface="Calibri" pitchFamily="34" charset="0"/>
              </a:rPr>
              <a:t>Ne postoje pića kojima se može ubrzati proces triježnjenja. Kava može imati privremen i minimalni učinak, ali ne dolazi do smanjenja razine alkohola u krvi. Isto je i s hladnim tušem koji privremeno dovodi do povećanja osjećaja budnosti i povećanja energije, ali taj učinak je veoma kratak. Stav da spavanje dovodi do otrježnjivanja posebno je opasan jer osobe pod utjecajem alkohola mogu biti u zabludi da ako su odspavali pola sata - da su spremni za vožnju automobila, iako je koncentracija alkohola u krvi i dalje visoka, što je uzrok brojnih automobilskih nesreća.</a:t>
            </a:r>
          </a:p>
        </p:txBody>
      </p:sp>
      <p:pic>
        <p:nvPicPr>
          <p:cNvPr id="9" name="Picture 12" descr="pragma_boja-rgb">
            <a:extLst>
              <a:ext uri="{FF2B5EF4-FFF2-40B4-BE49-F238E27FC236}">
                <a16:creationId xmlns:a16="http://schemas.microsoft.com/office/drawing/2014/main" id="{033ACAAC-8886-454A-8AAF-3BBF1543E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zervirano mjesto podnožja 1">
            <a:extLst>
              <a:ext uri="{FF2B5EF4-FFF2-40B4-BE49-F238E27FC236}">
                <a16:creationId xmlns:a16="http://schemas.microsoft.com/office/drawing/2014/main" id="{B5359E7F-0B1C-47E2-9F98-E3BEB705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/>
              <a:t>© PRAGMA. Vše o nama na: www.udruga-pragma.hr i www.blizu.eu</a:t>
            </a:r>
            <a:endParaRPr lang="en-GB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290911E1-9F95-9F48-0355-81E21B86525A}"/>
              </a:ext>
            </a:extLst>
          </p:cNvPr>
          <p:cNvSpPr/>
          <p:nvPr/>
        </p:nvSpPr>
        <p:spPr>
          <a:xfrm>
            <a:off x="3666333" y="4593565"/>
            <a:ext cx="872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Koji bi bili sigurniji načini? </a:t>
            </a:r>
          </a:p>
        </p:txBody>
      </p:sp>
      <p:pic>
        <p:nvPicPr>
          <p:cNvPr id="3" name="Picture 2" descr="File:Discussion.png - Wikimedia Commons">
            <a:extLst>
              <a:ext uri="{FF2B5EF4-FFF2-40B4-BE49-F238E27FC236}">
                <a16:creationId xmlns:a16="http://schemas.microsoft.com/office/drawing/2014/main" id="{3E553D66-07F2-688E-350C-8AD7D2EFA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038" y="4583495"/>
            <a:ext cx="763295" cy="4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73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7030</TotalTime>
  <Words>3470</Words>
  <Application>Microsoft Office PowerPoint</Application>
  <PresentationFormat>Široki zaslon</PresentationFormat>
  <Paragraphs>214</Paragraphs>
  <Slides>36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sustava Office</vt:lpstr>
      <vt:lpstr>Kviz znanja o ovisnostima</vt:lpstr>
      <vt:lpstr>PowerPoint prezentacija</vt:lpstr>
      <vt:lpstr>Mjesec borbe protiv ovisnosti (15. studenog – 15. prosinca)</vt:lpstr>
      <vt:lpstr>1. Kako nazivamo „neusklađenost stavova i znanja s ponašanjem”, a koja može dovesti do ovisnosti?</vt:lpstr>
      <vt:lpstr>PowerPoint prezentacija</vt:lpstr>
      <vt:lpstr>2. Što prvo treba napraviti ako se netko onesvijesti ili kolabira od velike količine alkohola?</vt:lpstr>
      <vt:lpstr>PowerPoint prezentacija</vt:lpstr>
      <vt:lpstr>3. „Spavanje, kava, voda i hladan tuš ne ubrzavaju triježnjenje.”</vt:lpstr>
      <vt:lpstr>PowerPoint prezentacija</vt:lpstr>
      <vt:lpstr>4. Što se podrazumijeva pod pojmom „tolerancija” na droge?</vt:lpstr>
      <vt:lpstr>PowerPoint prezentacija</vt:lpstr>
      <vt:lpstr>5. Što od navedenog nije simptom predoziranja? (moguće je više odgovora)</vt:lpstr>
      <vt:lpstr>PowerPoint prezentacija</vt:lpstr>
      <vt:lpstr>6. Koji su najčešći razlozi počinjanja uzimanja sredstava ovisnosti?</vt:lpstr>
      <vt:lpstr>PowerPoint prezentacija</vt:lpstr>
      <vt:lpstr>7. „Treba proći puno vremena kako bi organizam imao povoljne učinke od prestanka pušenja cigareta.”</vt:lpstr>
      <vt:lpstr>PowerPoint prezentacija</vt:lpstr>
      <vt:lpstr>8. „E-cigarete su zdravije od običnih cigareta.”</vt:lpstr>
      <vt:lpstr>PowerPoint prezentacija</vt:lpstr>
      <vt:lpstr>9. „Ako zapalim tu i tamo, subotom ili nekad uz kavu, neću naštetiti zdravlju.”</vt:lpstr>
      <vt:lpstr>PowerPoint prezentacija</vt:lpstr>
      <vt:lpstr>10. „Igranje video igrica do dugo u noć ne može dovesti do razvoja ovisnosti.”</vt:lpstr>
      <vt:lpstr>PowerPoint prezentacija</vt:lpstr>
      <vt:lpstr>11. Koje su posljedice pretjeranog korištenja interneta (moguće je više odgovora)?</vt:lpstr>
      <vt:lpstr>PowerPoint prezentacija</vt:lpstr>
      <vt:lpstr>12. ”Prekomjerna upotreba interneta negativno utječe na razvoj mozga.”</vt:lpstr>
      <vt:lpstr>PowerPoint prezentacija</vt:lpstr>
      <vt:lpstr>13. Kratica „FOMO” odnosi se na?</vt:lpstr>
      <vt:lpstr>PowerPoint prezentacija</vt:lpstr>
      <vt:lpstr>14. Koji su pokazatelji da mlada osoba ima problem s kockanjem ili klađenjem?</vt:lpstr>
      <vt:lpstr>PowerPoint prezentacija</vt:lpstr>
      <vt:lpstr>15. ”Kockanjem se uglavnom može zaraditi novac.”</vt:lpstr>
      <vt:lpstr>PowerPoint prezentacija</vt:lpstr>
      <vt:lpstr>16. Što se od navedenog ne odnosi na ovisnost o shoppingu?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Kviz – ovisnosti (srednja škola)</dc:title>
  <dc:creator>Mirjana</dc:creator>
  <cp:lastModifiedBy>Pragma</cp:lastModifiedBy>
  <cp:revision>52</cp:revision>
  <dcterms:created xsi:type="dcterms:W3CDTF">2022-11-14T14:51:02Z</dcterms:created>
  <dcterms:modified xsi:type="dcterms:W3CDTF">2023-12-06T11:29:15Z</dcterms:modified>
</cp:coreProperties>
</file>