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jpeg"/>
  <Override PartName="/ppt/media/image6.jpg" ContentType="image/jpeg"/>
  <Override PartName="/ppt/media/image9.jpg" ContentType="image/jpeg"/>
  <Override PartName="/ppt/media/image11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292" r:id="rId5"/>
    <p:sldId id="299" r:id="rId6"/>
    <p:sldId id="258" r:id="rId7"/>
    <p:sldId id="260" r:id="rId8"/>
    <p:sldId id="259" r:id="rId9"/>
    <p:sldId id="261" r:id="rId10"/>
    <p:sldId id="263" r:id="rId11"/>
    <p:sldId id="262" r:id="rId12"/>
    <p:sldId id="264" r:id="rId13"/>
    <p:sldId id="267" r:id="rId14"/>
    <p:sldId id="265" r:id="rId15"/>
    <p:sldId id="266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86" r:id="rId26"/>
    <p:sldId id="287" r:id="rId27"/>
    <p:sldId id="288" r:id="rId28"/>
    <p:sldId id="291" r:id="rId29"/>
    <p:sldId id="290" r:id="rId30"/>
    <p:sldId id="305" r:id="rId31"/>
    <p:sldId id="307" r:id="rId32"/>
    <p:sldId id="308" r:id="rId33"/>
    <p:sldId id="301" r:id="rId34"/>
    <p:sldId id="311" r:id="rId35"/>
    <p:sldId id="310" r:id="rId36"/>
    <p:sldId id="294" r:id="rId37"/>
    <p:sldId id="295" r:id="rId38"/>
    <p:sldId id="284" r:id="rId39"/>
    <p:sldId id="298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0EBB7-7822-423D-BA14-5E72D1E39FC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5639D2F0-E6DA-4E15-B768-9F24F9E31820}">
      <dgm:prSet phldrT="[Tekst]"/>
      <dgm:spPr/>
      <dgm:t>
        <a:bodyPr/>
        <a:lstStyle/>
        <a:p>
          <a:r>
            <a:rPr lang="hr-HR" dirty="0"/>
            <a:t>Bavljenje produktivnim aktivnostima</a:t>
          </a:r>
        </a:p>
      </dgm:t>
    </dgm:pt>
    <dgm:pt modelId="{662F7E38-0E0A-4DEA-A76B-D84BBBF4C9AB}" type="parTrans" cxnId="{3579569D-26B5-4BA5-BC0F-8DD97533A21A}">
      <dgm:prSet/>
      <dgm:spPr/>
      <dgm:t>
        <a:bodyPr/>
        <a:lstStyle/>
        <a:p>
          <a:endParaRPr lang="hr-HR"/>
        </a:p>
      </dgm:t>
    </dgm:pt>
    <dgm:pt modelId="{4076A194-5BEC-4BA7-83EC-C520BBDFA940}" type="sibTrans" cxnId="{3579569D-26B5-4BA5-BC0F-8DD97533A21A}">
      <dgm:prSet/>
      <dgm:spPr/>
      <dgm:t>
        <a:bodyPr/>
        <a:lstStyle/>
        <a:p>
          <a:endParaRPr lang="hr-HR"/>
        </a:p>
      </dgm:t>
    </dgm:pt>
    <dgm:pt modelId="{942EA16D-E518-432F-9C3C-0778F351C3FC}">
      <dgm:prSet phldrT="[Tekst]"/>
      <dgm:spPr/>
      <dgm:t>
        <a:bodyPr/>
        <a:lstStyle/>
        <a:p>
          <a:r>
            <a:rPr lang="hr-HR" dirty="0"/>
            <a:t>Sposobnost da se mijenjamo, prilagođavamo i nosimo s teškoćama koje nam život nosi</a:t>
          </a:r>
        </a:p>
      </dgm:t>
    </dgm:pt>
    <dgm:pt modelId="{2E5875A3-016F-45AC-A4D3-B86A7AE69844}" type="parTrans" cxnId="{03890B7E-A603-4956-9027-F6D487C469ED}">
      <dgm:prSet/>
      <dgm:spPr/>
      <dgm:t>
        <a:bodyPr/>
        <a:lstStyle/>
        <a:p>
          <a:endParaRPr lang="hr-HR"/>
        </a:p>
      </dgm:t>
    </dgm:pt>
    <dgm:pt modelId="{118B3B6D-783C-4B36-81A9-E205C4682F3A}" type="sibTrans" cxnId="{03890B7E-A603-4956-9027-F6D487C469ED}">
      <dgm:prSet/>
      <dgm:spPr/>
      <dgm:t>
        <a:bodyPr/>
        <a:lstStyle/>
        <a:p>
          <a:endParaRPr lang="hr-HR"/>
        </a:p>
      </dgm:t>
    </dgm:pt>
    <dgm:pt modelId="{F80823AD-D538-4861-A0BC-BCF91C4D06CD}">
      <dgm:prSet phldrT="[Tekst]"/>
      <dgm:spPr/>
      <dgm:t>
        <a:bodyPr/>
        <a:lstStyle/>
        <a:p>
          <a:r>
            <a:rPr lang="hr-HR" dirty="0"/>
            <a:t>Imati ispunjavajuće odnose s drugima</a:t>
          </a:r>
        </a:p>
      </dgm:t>
    </dgm:pt>
    <dgm:pt modelId="{60280D51-9C80-4AA0-A9C8-03A186035A65}" type="parTrans" cxnId="{72DE984A-265E-4203-A495-A8640988E7B1}">
      <dgm:prSet/>
      <dgm:spPr/>
      <dgm:t>
        <a:bodyPr/>
        <a:lstStyle/>
        <a:p>
          <a:endParaRPr lang="hr-HR"/>
        </a:p>
      </dgm:t>
    </dgm:pt>
    <dgm:pt modelId="{BC47761B-6BF5-4787-8007-D9720DFAC7E5}" type="sibTrans" cxnId="{72DE984A-265E-4203-A495-A8640988E7B1}">
      <dgm:prSet/>
      <dgm:spPr/>
      <dgm:t>
        <a:bodyPr/>
        <a:lstStyle/>
        <a:p>
          <a:endParaRPr lang="hr-HR"/>
        </a:p>
      </dgm:t>
    </dgm:pt>
    <dgm:pt modelId="{C4E19E45-EBB9-47A2-B7CD-1B95F18E77B2}" type="pres">
      <dgm:prSet presAssocID="{0E10EBB7-7822-423D-BA14-5E72D1E39FC3}" presName="diagram" presStyleCnt="0">
        <dgm:presLayoutVars>
          <dgm:dir/>
          <dgm:resizeHandles val="exact"/>
        </dgm:presLayoutVars>
      </dgm:prSet>
      <dgm:spPr/>
    </dgm:pt>
    <dgm:pt modelId="{AED6DE8C-F1BE-456D-A29E-4439BFD7D904}" type="pres">
      <dgm:prSet presAssocID="{5639D2F0-E6DA-4E15-B768-9F24F9E31820}" presName="node" presStyleLbl="node1" presStyleIdx="0" presStyleCnt="3">
        <dgm:presLayoutVars>
          <dgm:bulletEnabled val="1"/>
        </dgm:presLayoutVars>
      </dgm:prSet>
      <dgm:spPr/>
    </dgm:pt>
    <dgm:pt modelId="{6AD6279D-645A-454C-844F-5763A7660727}" type="pres">
      <dgm:prSet presAssocID="{4076A194-5BEC-4BA7-83EC-C520BBDFA940}" presName="sibTrans" presStyleCnt="0"/>
      <dgm:spPr/>
    </dgm:pt>
    <dgm:pt modelId="{9FBF1EF5-CA6B-48D2-B53F-4594CBEE9B99}" type="pres">
      <dgm:prSet presAssocID="{942EA16D-E518-432F-9C3C-0778F351C3FC}" presName="node" presStyleLbl="node1" presStyleIdx="1" presStyleCnt="3">
        <dgm:presLayoutVars>
          <dgm:bulletEnabled val="1"/>
        </dgm:presLayoutVars>
      </dgm:prSet>
      <dgm:spPr/>
    </dgm:pt>
    <dgm:pt modelId="{8ED8B7A3-FAF1-42F9-BA7B-84F41DBFD5B1}" type="pres">
      <dgm:prSet presAssocID="{118B3B6D-783C-4B36-81A9-E205C4682F3A}" presName="sibTrans" presStyleCnt="0"/>
      <dgm:spPr/>
    </dgm:pt>
    <dgm:pt modelId="{D1618376-3DC6-4489-A38C-92801362D381}" type="pres">
      <dgm:prSet presAssocID="{F80823AD-D538-4861-A0BC-BCF91C4D06CD}" presName="node" presStyleLbl="node1" presStyleIdx="2" presStyleCnt="3">
        <dgm:presLayoutVars>
          <dgm:bulletEnabled val="1"/>
        </dgm:presLayoutVars>
      </dgm:prSet>
      <dgm:spPr/>
    </dgm:pt>
  </dgm:ptLst>
  <dgm:cxnLst>
    <dgm:cxn modelId="{61E22F1E-323A-4BEE-A5F9-DBC9938C36EB}" type="presOf" srcId="{5639D2F0-E6DA-4E15-B768-9F24F9E31820}" destId="{AED6DE8C-F1BE-456D-A29E-4439BFD7D904}" srcOrd="0" destOrd="0" presId="urn:microsoft.com/office/officeart/2005/8/layout/default"/>
    <dgm:cxn modelId="{72DE984A-265E-4203-A495-A8640988E7B1}" srcId="{0E10EBB7-7822-423D-BA14-5E72D1E39FC3}" destId="{F80823AD-D538-4861-A0BC-BCF91C4D06CD}" srcOrd="2" destOrd="0" parTransId="{60280D51-9C80-4AA0-A9C8-03A186035A65}" sibTransId="{BC47761B-6BF5-4787-8007-D9720DFAC7E5}"/>
    <dgm:cxn modelId="{03890B7E-A603-4956-9027-F6D487C469ED}" srcId="{0E10EBB7-7822-423D-BA14-5E72D1E39FC3}" destId="{942EA16D-E518-432F-9C3C-0778F351C3FC}" srcOrd="1" destOrd="0" parTransId="{2E5875A3-016F-45AC-A4D3-B86A7AE69844}" sibTransId="{118B3B6D-783C-4B36-81A9-E205C4682F3A}"/>
    <dgm:cxn modelId="{3579569D-26B5-4BA5-BC0F-8DD97533A21A}" srcId="{0E10EBB7-7822-423D-BA14-5E72D1E39FC3}" destId="{5639D2F0-E6DA-4E15-B768-9F24F9E31820}" srcOrd="0" destOrd="0" parTransId="{662F7E38-0E0A-4DEA-A76B-D84BBBF4C9AB}" sibTransId="{4076A194-5BEC-4BA7-83EC-C520BBDFA940}"/>
    <dgm:cxn modelId="{C9510AA4-87F4-4530-BB64-A20449F31C1A}" type="presOf" srcId="{0E10EBB7-7822-423D-BA14-5E72D1E39FC3}" destId="{C4E19E45-EBB9-47A2-B7CD-1B95F18E77B2}" srcOrd="0" destOrd="0" presId="urn:microsoft.com/office/officeart/2005/8/layout/default"/>
    <dgm:cxn modelId="{8E3BD0DF-E55B-4725-B0B6-342C2E09C24F}" type="presOf" srcId="{F80823AD-D538-4861-A0BC-BCF91C4D06CD}" destId="{D1618376-3DC6-4489-A38C-92801362D381}" srcOrd="0" destOrd="0" presId="urn:microsoft.com/office/officeart/2005/8/layout/default"/>
    <dgm:cxn modelId="{12342CE2-9375-4E39-A21D-C8BBE1DFBA6B}" type="presOf" srcId="{942EA16D-E518-432F-9C3C-0778F351C3FC}" destId="{9FBF1EF5-CA6B-48D2-B53F-4594CBEE9B99}" srcOrd="0" destOrd="0" presId="urn:microsoft.com/office/officeart/2005/8/layout/default"/>
    <dgm:cxn modelId="{9077871E-BDD1-4949-B1D8-0DB351700AAD}" type="presParOf" srcId="{C4E19E45-EBB9-47A2-B7CD-1B95F18E77B2}" destId="{AED6DE8C-F1BE-456D-A29E-4439BFD7D904}" srcOrd="0" destOrd="0" presId="urn:microsoft.com/office/officeart/2005/8/layout/default"/>
    <dgm:cxn modelId="{6F9F9A94-D5BD-4C20-B6F0-E648160A0F91}" type="presParOf" srcId="{C4E19E45-EBB9-47A2-B7CD-1B95F18E77B2}" destId="{6AD6279D-645A-454C-844F-5763A7660727}" srcOrd="1" destOrd="0" presId="urn:microsoft.com/office/officeart/2005/8/layout/default"/>
    <dgm:cxn modelId="{69AB252F-FC58-4F1C-859E-54685DA03261}" type="presParOf" srcId="{C4E19E45-EBB9-47A2-B7CD-1B95F18E77B2}" destId="{9FBF1EF5-CA6B-48D2-B53F-4594CBEE9B99}" srcOrd="2" destOrd="0" presId="urn:microsoft.com/office/officeart/2005/8/layout/default"/>
    <dgm:cxn modelId="{22744921-5C1A-4E12-8509-125C0E73E774}" type="presParOf" srcId="{C4E19E45-EBB9-47A2-B7CD-1B95F18E77B2}" destId="{8ED8B7A3-FAF1-42F9-BA7B-84F41DBFD5B1}" srcOrd="3" destOrd="0" presId="urn:microsoft.com/office/officeart/2005/8/layout/default"/>
    <dgm:cxn modelId="{E43B6936-D5AF-4DD6-B87F-7172AA7C1390}" type="presParOf" srcId="{C4E19E45-EBB9-47A2-B7CD-1B95F18E77B2}" destId="{D1618376-3DC6-4489-A38C-92801362D3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6DE8C-F1BE-456D-A29E-4439BFD7D904}">
      <dsp:nvSpPr>
        <dsp:cNvPr id="0" name=""/>
        <dsp:cNvSpPr/>
      </dsp:nvSpPr>
      <dsp:spPr>
        <a:xfrm>
          <a:off x="0" y="672584"/>
          <a:ext cx="2487341" cy="14924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Bavljenje produktivnim aktivnostima</a:t>
          </a:r>
        </a:p>
      </dsp:txBody>
      <dsp:txXfrm>
        <a:off x="0" y="672584"/>
        <a:ext cx="2487341" cy="1492404"/>
      </dsp:txXfrm>
    </dsp:sp>
    <dsp:sp modelId="{9FBF1EF5-CA6B-48D2-B53F-4594CBEE9B99}">
      <dsp:nvSpPr>
        <dsp:cNvPr id="0" name=""/>
        <dsp:cNvSpPr/>
      </dsp:nvSpPr>
      <dsp:spPr>
        <a:xfrm>
          <a:off x="2736075" y="672584"/>
          <a:ext cx="2487341" cy="14924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Sposobnost da se mijenjamo, prilagođavamo i nosimo s teškoćama koje nam život nosi</a:t>
          </a:r>
        </a:p>
      </dsp:txBody>
      <dsp:txXfrm>
        <a:off x="2736075" y="672584"/>
        <a:ext cx="2487341" cy="1492404"/>
      </dsp:txXfrm>
    </dsp:sp>
    <dsp:sp modelId="{D1618376-3DC6-4489-A38C-92801362D381}">
      <dsp:nvSpPr>
        <dsp:cNvPr id="0" name=""/>
        <dsp:cNvSpPr/>
      </dsp:nvSpPr>
      <dsp:spPr>
        <a:xfrm>
          <a:off x="5472151" y="672584"/>
          <a:ext cx="2487341" cy="14924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Imati ispunjavajuće odnose s drugima</a:t>
          </a:r>
        </a:p>
      </dsp:txBody>
      <dsp:txXfrm>
        <a:off x="5472151" y="672584"/>
        <a:ext cx="2487341" cy="149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A76787-C85B-4268-B439-C073BF3F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A886DA-0F39-4B54-B8F0-99F93E96A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F6CF74-E661-4AEF-B894-B1BD0AA6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D15741-6671-4F5F-AAC7-67773738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198400-C64D-4621-8BCD-FC13D3D9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08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F4B24-64BE-4476-882C-D2D93A4C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47CEE2-D099-4229-8732-D24227D12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9105AE-738B-4F10-B1DF-CAF6C0E1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C03854-6BF5-4DF8-9E81-4419540D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5FD891-553F-4617-9DAD-EDE4E264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46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7B0FA46-8B47-4E8F-B822-9BF8C82FA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ADB3CE-2163-4BAC-AA41-132724C6D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C0C31D-D997-4689-8572-71F2EB3D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F1B746-54E5-460F-B21F-05C65419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BE2471-8EE9-4812-B54D-00722E45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19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B45C5-443F-4782-98FE-34D3359B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6F7584-522E-47D6-A89E-A04EC348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495B3C-451C-4AD1-A4C1-49FDE8AB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1D1B4F-9AE4-4837-BEDB-A4B375C8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71BA2B-54E3-4D4A-B48D-8709D074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3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DEF295-7314-4094-8E50-8764EEF1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D6B5AF-FB80-42F4-B4CF-1FA6AE56C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9DCEE1-D338-4842-915C-C5BEABDF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3B7E7F-A31E-4C04-8117-101D9CDF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CA0241-6392-4E1E-9C3C-C1CE5F6F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89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C70F4-C306-468C-BF39-145046E1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BBE10B-FD18-4738-AB38-8850056DA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4C478E0-7BA3-400F-A0AA-552930BE6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BB1912-0D5A-48B6-ADF6-841C1FDE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DE5DC5A-4FF0-4E13-BCB5-643B3002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3421274-768A-4FBE-A0AD-B02BBA36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02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C16844-856B-47EC-ADD7-6CCB8F22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A30B38-07D9-4002-8275-10FFFF5B8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C5FAF5-6D0D-4940-9F4C-730272ACA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51FCBB9-FC0F-4CB5-BFA7-C7BC7622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451C6EB-B9D1-4AB4-A0F8-9970D1F1E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1DFEC8-EA40-4420-9452-451C97A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1A6344-D19C-48B8-9546-A094AF71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6D4DFC9-AEF7-49E0-93F5-4FF7ADC5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096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CC5CC-0BD8-4466-96F5-23CF098A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6BF13D2-C7F1-4CD4-AB4B-A0334614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413B409-FC32-439F-9582-4B2D888B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E912A42-B978-46CA-99BA-08217CD8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65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4B5F924-01FB-4BCC-A9EA-CA57B8D9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25F7CB8-F1B9-4AEC-BB5E-BE3EC35D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60DB41-839F-438D-94AD-CCF897CE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018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961414-8FD3-4D9B-BBA0-3B0E652C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BBACDF-D035-4282-B934-4239DF74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0BAF07-540B-4A92-901C-D3E93599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6072A6A-2E8F-44A0-9520-FE70C6CF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4786DB2-3E79-46BD-8768-78E54D55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A7F0D5-ADD7-4A00-8C47-3CE62133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67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909DBD-0F72-47CB-AC83-16EA5C78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F88085-3348-4236-8059-A4772A11C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BFD0DAD-4394-45E5-A36F-4A60E5B34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A2D33B-A6F1-4F0F-8EA3-E16CCAA9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E1DD4E-89DE-4AE4-9E53-97ED188B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443765-3981-43AB-8944-727431BC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79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71EAC43-CF71-432F-8AED-66307358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0884CC2-4623-4262-9269-1724BED2E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DD4D2F-340E-4D80-85FA-183C880AF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BA48-8A95-4219-A186-FDE581BFE42E}" type="datetimeFigureOut">
              <a:rPr lang="hr-HR" smtClean="0"/>
              <a:t>29.1.2024.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FFE311-AAE5-4ECF-9BCB-71929460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C0EC0C-C38E-4402-9B70-E31D0B6A1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1303-691B-47B7-9227-C64A8FFD90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6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A276B-E14B-4D32-A5B3-EC7FB82A0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4114"/>
            <a:ext cx="12192000" cy="229696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 Rounded MT Bold" panose="020F0704030504030204" pitchFamily="34" charset="0"/>
              </a:rPr>
              <a:t>Svjetski dan mentalnog zdravlja</a:t>
            </a:r>
            <a:br>
              <a:rPr lang="hr-HR" sz="5400" dirty="0">
                <a:latin typeface="Arial Rounded MT Bold" panose="020F0704030504030204" pitchFamily="34" charset="0"/>
              </a:rPr>
            </a:br>
            <a:r>
              <a:rPr lang="hr-HR" sz="5400" dirty="0">
                <a:latin typeface="Arial Rounded MT Bold" panose="020F0704030504030204" pitchFamily="34" charset="0"/>
              </a:rPr>
              <a:t>10. 10.</a:t>
            </a:r>
            <a:br>
              <a:rPr lang="hr-HR" sz="5400" dirty="0">
                <a:latin typeface="Arial Rounded MT Bold" panose="020F0704030504030204" pitchFamily="34" charset="0"/>
              </a:rPr>
            </a:br>
            <a:r>
              <a:rPr lang="hr-HR" sz="2700" dirty="0">
                <a:latin typeface="Arial Rounded MT Bold" panose="020F0704030504030204" pitchFamily="34" charset="0"/>
              </a:rPr>
              <a:t>www.udruga-pragma.hr</a:t>
            </a:r>
            <a:br>
              <a:rPr lang="hr-HR" sz="2700" dirty="0">
                <a:latin typeface="Arial Rounded MT Bold" panose="020F0704030504030204" pitchFamily="34" charset="0"/>
              </a:rPr>
            </a:br>
            <a:r>
              <a:rPr lang="hr-HR" sz="2700" dirty="0">
                <a:latin typeface="Arial Rounded MT Bold" panose="020F0704030504030204" pitchFamily="34" charset="0"/>
              </a:rPr>
              <a:t>pragma@udruga-pragma.hr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CE75DDE-E169-4CA4-96E3-1BF9BEF38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7" b="38921"/>
          <a:stretch/>
        </p:blipFill>
        <p:spPr>
          <a:xfrm>
            <a:off x="0" y="0"/>
            <a:ext cx="12192000" cy="17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5261851-D9EA-4E89-8D07-89E8908AB9E4}"/>
              </a:ext>
            </a:extLst>
          </p:cNvPr>
          <p:cNvSpPr/>
          <p:nvPr/>
        </p:nvSpPr>
        <p:spPr>
          <a:xfrm>
            <a:off x="1078230" y="44043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Razumijevanje tuđih emocija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9EF1437-0517-4102-83AE-6FD1D6EAF4C6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Razvijanje</a:t>
            </a:r>
            <a:r>
              <a:rPr lang="hr-HR" dirty="0"/>
              <a:t> </a:t>
            </a:r>
            <a:r>
              <a:rPr lang="en-US" dirty="0"/>
              <a:t>odnosa s drugima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8A3E4D4E-6DE9-4E69-AA14-F8CD92C561F7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Prepoznavanje tuđih emocija</a:t>
            </a:r>
            <a:endParaRPr lang="hr-HR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CD53146-D272-4A4F-BDC7-ADE6FF2860A7}"/>
              </a:ext>
            </a:extLst>
          </p:cNvPr>
          <p:cNvSpPr/>
          <p:nvPr/>
        </p:nvSpPr>
        <p:spPr>
          <a:xfrm>
            <a:off x="6899910" y="4404356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Ignoriranje tuđih emocija</a:t>
            </a:r>
            <a:endParaRPr lang="hr-HR" dirty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9D0B1201-AF6C-49B9-A8EC-C6E7D8FC9C3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</a:t>
            </a:r>
            <a:r>
              <a:rPr lang="hr-HR" dirty="0"/>
              <a:t>Što od navedenog </a:t>
            </a:r>
            <a:r>
              <a:rPr lang="hr-HR" b="1" dirty="0"/>
              <a:t>nije</a:t>
            </a:r>
            <a:r>
              <a:rPr lang="hr-HR" dirty="0"/>
              <a:t> dio </a:t>
            </a:r>
            <a:r>
              <a:rPr lang="en-US" dirty="0"/>
              <a:t>emocionaln</a:t>
            </a:r>
            <a:r>
              <a:rPr lang="hr-HR" dirty="0"/>
              <a:t>e </a:t>
            </a:r>
            <a:r>
              <a:rPr lang="en-US" dirty="0"/>
              <a:t>inteligencij</a:t>
            </a:r>
            <a:r>
              <a:rPr lang="hr-HR" dirty="0"/>
              <a:t>e</a:t>
            </a:r>
            <a:r>
              <a:rPr lang="en-US" dirty="0"/>
              <a:t>?</a:t>
            </a:r>
            <a:endParaRPr lang="hr-HR" dirty="0"/>
          </a:p>
        </p:txBody>
      </p:sp>
      <p:pic>
        <p:nvPicPr>
          <p:cNvPr id="8" name="Picture 4" descr="apple.jpg">
            <a:extLst>
              <a:ext uri="{FF2B5EF4-FFF2-40B4-BE49-F238E27FC236}">
                <a16:creationId xmlns:a16="http://schemas.microsoft.com/office/drawing/2014/main" id="{55F87D6F-BF90-43B5-B19B-5DDA83C48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8FA3FD-120C-4F3D-A1A7-E9BED3B5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673"/>
            <a:ext cx="10515600" cy="482468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Emocionalna inteligencija - vještina </a:t>
            </a:r>
          </a:p>
          <a:p>
            <a:pPr lvl="1" algn="just"/>
            <a:r>
              <a:rPr lang="en-US" sz="2000" dirty="0"/>
              <a:t>prepoznavanja, </a:t>
            </a:r>
          </a:p>
          <a:p>
            <a:pPr lvl="1" algn="just"/>
            <a:r>
              <a:rPr lang="en-US" sz="2000" dirty="0"/>
              <a:t>razumijevanja i </a:t>
            </a:r>
          </a:p>
          <a:p>
            <a:pPr lvl="1" algn="just"/>
            <a:r>
              <a:rPr lang="en-US" sz="2000" dirty="0"/>
              <a:t>upravljanja </a:t>
            </a:r>
            <a:r>
              <a:rPr lang="en-US" sz="2000" b="1" dirty="0"/>
              <a:t>vlastitim i tuđim </a:t>
            </a:r>
            <a:r>
              <a:rPr lang="en-US" sz="2000" dirty="0"/>
              <a:t>emocijama. </a:t>
            </a:r>
          </a:p>
          <a:p>
            <a:pPr algn="just"/>
            <a:r>
              <a:rPr lang="en-US" sz="2400" dirty="0"/>
              <a:t>Često su emocionalno inteligentnije osobe </a:t>
            </a:r>
            <a:r>
              <a:rPr lang="en-US" sz="2400" b="1" dirty="0"/>
              <a:t>zadovoljnije</a:t>
            </a:r>
            <a:r>
              <a:rPr lang="en-US" sz="2400" dirty="0"/>
              <a:t> svojim odnosima, zadovoljniji sobom, uspješniji u školi i u radu. </a:t>
            </a:r>
          </a:p>
          <a:p>
            <a:pPr algn="just"/>
            <a:r>
              <a:rPr lang="en-US" sz="2400" b="1" dirty="0"/>
              <a:t>Raste s dobi </a:t>
            </a:r>
            <a:r>
              <a:rPr lang="en-US" sz="2400" dirty="0"/>
              <a:t>što nam govori da se može razvijati vježbom i kontinuiranim radom. </a:t>
            </a:r>
          </a:p>
          <a:p>
            <a:pPr algn="just"/>
            <a:r>
              <a:rPr lang="hr-HR" sz="2400" dirty="0"/>
              <a:t>Četiri </a:t>
            </a:r>
            <a:r>
              <a:rPr lang="en-US" sz="2400" dirty="0"/>
              <a:t>područja u kojima možemo raditi su:</a:t>
            </a:r>
          </a:p>
          <a:p>
            <a:pPr lvl="1" algn="just"/>
            <a:r>
              <a:rPr lang="en-US" sz="2000" dirty="0"/>
              <a:t>Kontroliranje i upravljanje impulzivnim osjećajima i ponašanjima</a:t>
            </a:r>
          </a:p>
          <a:p>
            <a:pPr lvl="1" algn="just"/>
            <a:r>
              <a:rPr lang="en-US" sz="2000" dirty="0"/>
              <a:t>Prepoznavanje vlastitih emocija i njihovih utjecaja na misli i ponašanje</a:t>
            </a:r>
          </a:p>
          <a:p>
            <a:pPr lvl="1" algn="just"/>
            <a:r>
              <a:rPr lang="en-US" sz="2000" dirty="0"/>
              <a:t>Razumijevanje tuđih osjećaja i potreba</a:t>
            </a:r>
          </a:p>
          <a:p>
            <a:pPr lvl="1" algn="just"/>
            <a:r>
              <a:rPr lang="en-US" sz="2000" dirty="0"/>
              <a:t>Razvijanje i održavanje odnosa s drugima</a:t>
            </a:r>
            <a:endParaRPr lang="hr-HR" sz="2000" dirty="0"/>
          </a:p>
          <a:p>
            <a:pPr algn="just"/>
            <a:endParaRPr lang="hr-HR" sz="2400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EF7105FC-39B7-4428-AE3E-2F6E5A265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5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AE8721-0FC1-4634-9EEC-8B885192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Stres može utjecati na naše zdravlje</a:t>
            </a:r>
            <a:r>
              <a:rPr lang="hr-HR" dirty="0"/>
              <a:t>?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0186092-8251-4195-AC7A-5C18C9BC3E09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B3C742F-2006-4102-B635-549DF0A9C73E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pic>
        <p:nvPicPr>
          <p:cNvPr id="8" name="Picture 4" descr="apple.jpg">
            <a:extLst>
              <a:ext uri="{FF2B5EF4-FFF2-40B4-BE49-F238E27FC236}">
                <a16:creationId xmlns:a16="http://schemas.microsoft.com/office/drawing/2014/main" id="{47222190-982F-4734-9E7E-A9BA1733C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AE8721-0FC1-4634-9EEC-8B885192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Stres može utjecati na naše zdravlje</a:t>
            </a:r>
            <a:r>
              <a:rPr lang="hr-HR" dirty="0"/>
              <a:t>?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0186092-8251-4195-AC7A-5C18C9BC3E09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B3C742F-2006-4102-B635-549DF0A9C73E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pic>
        <p:nvPicPr>
          <p:cNvPr id="9" name="Picture 4" descr="apple.jpg">
            <a:extLst>
              <a:ext uri="{FF2B5EF4-FFF2-40B4-BE49-F238E27FC236}">
                <a16:creationId xmlns:a16="http://schemas.microsoft.com/office/drawing/2014/main" id="{838BDE1E-6A97-4FDC-A587-B1341F8E6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DE3A94-3589-45FC-B2DC-7A83B41B7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520"/>
            <a:ext cx="10515600" cy="531876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Stres pokreće naše tijelo i tako nam omogućava više energije kako bi </a:t>
            </a:r>
            <a:r>
              <a:rPr lang="en-US" sz="2000" dirty="0" err="1"/>
              <a:t>mogli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b="1" dirty="0" err="1"/>
              <a:t>spremni</a:t>
            </a:r>
            <a:r>
              <a:rPr lang="en-US" sz="2000" b="1" dirty="0"/>
              <a:t> na </a:t>
            </a:r>
            <a:r>
              <a:rPr lang="en-US" sz="2000" b="1" dirty="0" err="1"/>
              <a:t>potencijalnu</a:t>
            </a:r>
            <a:r>
              <a:rPr lang="en-US" sz="2000" b="1" dirty="0"/>
              <a:t> </a:t>
            </a:r>
            <a:r>
              <a:rPr lang="en-US" sz="2000" b="1" dirty="0" err="1"/>
              <a:t>opasnost</a:t>
            </a:r>
            <a:r>
              <a:rPr lang="en-US" sz="2000" b="1" dirty="0"/>
              <a:t> ili za </a:t>
            </a:r>
            <a:r>
              <a:rPr lang="en-US" sz="2000" b="1" dirty="0" err="1"/>
              <a:t>suočavanje</a:t>
            </a:r>
            <a:r>
              <a:rPr lang="en-US" sz="2000" b="1" dirty="0"/>
              <a:t> s </a:t>
            </a:r>
            <a:r>
              <a:rPr lang="en-US" sz="2000" b="1" dirty="0" err="1"/>
              <a:t>nekim</a:t>
            </a:r>
            <a:r>
              <a:rPr lang="en-US" sz="2000" b="1" dirty="0"/>
              <a:t> </a:t>
            </a:r>
            <a:r>
              <a:rPr lang="en-US" sz="2000" b="1" dirty="0" err="1"/>
              <a:t>trenutnim</a:t>
            </a:r>
            <a:r>
              <a:rPr lang="en-US" sz="2000" b="1" dirty="0"/>
              <a:t> </a:t>
            </a:r>
            <a:r>
              <a:rPr lang="en-US" sz="2000" b="1" dirty="0" err="1"/>
              <a:t>problemom</a:t>
            </a:r>
            <a:r>
              <a:rPr lang="en-US" sz="2000" dirty="0"/>
              <a:t>. Pokreće se </a:t>
            </a:r>
            <a:r>
              <a:rPr lang="en-US" sz="2000" dirty="0" err="1"/>
              <a:t>fiziološka</a:t>
            </a:r>
            <a:r>
              <a:rPr lang="en-US" sz="2000" dirty="0"/>
              <a:t> </a:t>
            </a:r>
            <a:r>
              <a:rPr lang="en-US" sz="2000" dirty="0" err="1"/>
              <a:t>reakcija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dolazi</a:t>
            </a:r>
            <a:r>
              <a:rPr lang="en-US" sz="2000" dirty="0"/>
              <a:t> do </a:t>
            </a:r>
            <a:r>
              <a:rPr lang="en-US" sz="2000" dirty="0" err="1"/>
              <a:t>hormonalnih</a:t>
            </a:r>
            <a:r>
              <a:rPr lang="en-US" sz="2000" dirty="0"/>
              <a:t> </a:t>
            </a:r>
            <a:r>
              <a:rPr lang="en-US" sz="2000" dirty="0" err="1"/>
              <a:t>promjena</a:t>
            </a:r>
            <a:r>
              <a:rPr lang="en-US" sz="2000" dirty="0"/>
              <a:t> koji </a:t>
            </a:r>
            <a:r>
              <a:rPr lang="en-US" sz="2000" dirty="0" err="1"/>
              <a:t>utječu</a:t>
            </a:r>
            <a:r>
              <a:rPr lang="en-US" sz="2000" dirty="0"/>
              <a:t> na </a:t>
            </a:r>
            <a:r>
              <a:rPr lang="en-US" sz="2000" dirty="0" err="1"/>
              <a:t>cijeli</a:t>
            </a:r>
            <a:r>
              <a:rPr lang="en-US" sz="2000" dirty="0"/>
              <a:t> </a:t>
            </a:r>
            <a:r>
              <a:rPr lang="en-US" sz="2000" dirty="0" err="1"/>
              <a:t>organizam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 err="1"/>
              <a:t>Međutim</a:t>
            </a:r>
            <a:r>
              <a:rPr lang="en-US" sz="2000" dirty="0"/>
              <a:t>,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 mu </a:t>
            </a:r>
            <a:r>
              <a:rPr lang="en-US" sz="2000" dirty="0" err="1"/>
              <a:t>dugo</a:t>
            </a:r>
            <a:r>
              <a:rPr lang="en-US" sz="2000" dirty="0"/>
              <a:t> </a:t>
            </a:r>
            <a:r>
              <a:rPr lang="en-US" sz="2000" dirty="0" err="1"/>
              <a:t>izloženi</a:t>
            </a:r>
            <a:r>
              <a:rPr lang="en-US" sz="2000" dirty="0"/>
              <a:t>, </a:t>
            </a:r>
            <a:r>
              <a:rPr lang="en-US" sz="2000" dirty="0" err="1"/>
              <a:t>stres</a:t>
            </a:r>
            <a:r>
              <a:rPr lang="en-US" sz="2000" dirty="0"/>
              <a:t> može </a:t>
            </a:r>
            <a:r>
              <a:rPr lang="en-US" sz="2000" dirty="0" err="1"/>
              <a:t>nepovoljno</a:t>
            </a:r>
            <a:r>
              <a:rPr lang="en-US" sz="2000" dirty="0"/>
              <a:t> utjecati na </a:t>
            </a:r>
            <a:r>
              <a:rPr lang="en-US" sz="2000" dirty="0" err="1"/>
              <a:t>naš</a:t>
            </a:r>
            <a:r>
              <a:rPr lang="en-US" sz="2000" dirty="0"/>
              <a:t> </a:t>
            </a:r>
            <a:r>
              <a:rPr lang="en-US" sz="2000" dirty="0" err="1"/>
              <a:t>organizam</a:t>
            </a:r>
            <a:r>
              <a:rPr lang="en-US" sz="2000" dirty="0"/>
              <a:t> pa se tako mogu </a:t>
            </a:r>
            <a:r>
              <a:rPr lang="en-US" sz="2000" dirty="0" err="1"/>
              <a:t>javiti</a:t>
            </a:r>
            <a:r>
              <a:rPr lang="en-US" sz="2000" dirty="0"/>
              <a:t> </a:t>
            </a:r>
            <a:r>
              <a:rPr lang="en-US" sz="2000" dirty="0" err="1"/>
              <a:t>glavobolje</a:t>
            </a:r>
            <a:r>
              <a:rPr lang="en-US" sz="2000" dirty="0"/>
              <a:t>, </a:t>
            </a:r>
            <a:r>
              <a:rPr lang="en-US" sz="2000" dirty="0" err="1"/>
              <a:t>probavni</a:t>
            </a:r>
            <a:r>
              <a:rPr lang="en-US" sz="2000" dirty="0"/>
              <a:t> </a:t>
            </a:r>
            <a:r>
              <a:rPr lang="en-US" sz="2000" dirty="0" err="1"/>
              <a:t>problemi</a:t>
            </a:r>
            <a:r>
              <a:rPr lang="en-US" sz="2000" dirty="0"/>
              <a:t>, </a:t>
            </a:r>
            <a:r>
              <a:rPr lang="en-US" sz="2000" dirty="0" err="1"/>
              <a:t>visok</a:t>
            </a:r>
            <a:r>
              <a:rPr lang="en-US" sz="2000" dirty="0"/>
              <a:t> </a:t>
            </a:r>
            <a:r>
              <a:rPr lang="en-US" sz="2000" dirty="0" err="1"/>
              <a:t>krvni</a:t>
            </a:r>
            <a:r>
              <a:rPr lang="en-US" sz="2000" dirty="0"/>
              <a:t> </a:t>
            </a:r>
            <a:r>
              <a:rPr lang="en-US" sz="2000" dirty="0" err="1"/>
              <a:t>tlak</a:t>
            </a:r>
            <a:r>
              <a:rPr lang="en-US" sz="2000" dirty="0"/>
              <a:t>, </a:t>
            </a:r>
            <a:r>
              <a:rPr lang="en-US" sz="2000" dirty="0" err="1"/>
              <a:t>dijabetes</a:t>
            </a:r>
            <a:r>
              <a:rPr lang="en-US" sz="2000" dirty="0"/>
              <a:t> i </a:t>
            </a:r>
            <a:r>
              <a:rPr lang="en-US" sz="2000" dirty="0" err="1"/>
              <a:t>slično</a:t>
            </a:r>
            <a:r>
              <a:rPr lang="en-US" sz="2000" dirty="0"/>
              <a:t>.</a:t>
            </a:r>
            <a:endParaRPr lang="hr-HR" sz="2000" dirty="0"/>
          </a:p>
          <a:p>
            <a:pPr marL="0" indent="0" algn="just">
              <a:buNone/>
            </a:pPr>
            <a:endParaRPr lang="hr-HR" sz="2000" dirty="0"/>
          </a:p>
          <a:p>
            <a:pPr algn="just"/>
            <a:r>
              <a:rPr lang="en-US" sz="2000" dirty="0"/>
              <a:t>Kako s</a:t>
            </a:r>
            <a:r>
              <a:rPr lang="hr-HR" sz="2000" dirty="0" err="1"/>
              <a:t>ebi</a:t>
            </a:r>
            <a:r>
              <a:rPr lang="en-US" sz="2000" dirty="0"/>
              <a:t> možemo pomoći?</a:t>
            </a:r>
            <a:endParaRPr lang="hr-HR" sz="2000" dirty="0"/>
          </a:p>
          <a:p>
            <a:pPr lvl="1" algn="just"/>
            <a:r>
              <a:rPr lang="en-US" sz="1600" dirty="0"/>
              <a:t>Možemo se </a:t>
            </a:r>
            <a:r>
              <a:rPr lang="en-US" sz="1600" dirty="0" err="1"/>
              <a:t>usmjeriti</a:t>
            </a:r>
            <a:r>
              <a:rPr lang="en-US" sz="1600" dirty="0"/>
              <a:t> na </a:t>
            </a:r>
            <a:r>
              <a:rPr lang="en-US" sz="1600" b="1" dirty="0" err="1"/>
              <a:t>izvor</a:t>
            </a:r>
            <a:r>
              <a:rPr lang="en-US" sz="1600" b="1" dirty="0"/>
              <a:t> </a:t>
            </a:r>
            <a:r>
              <a:rPr lang="en-US" sz="1600" b="1" dirty="0" err="1"/>
              <a:t>problema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zatražiti</a:t>
            </a:r>
            <a:r>
              <a:rPr lang="en-US" sz="1600" dirty="0"/>
              <a:t> </a:t>
            </a:r>
            <a:r>
              <a:rPr lang="en-US" sz="1600" dirty="0" err="1"/>
              <a:t>pomoć</a:t>
            </a:r>
            <a:r>
              <a:rPr lang="en-US" sz="1600" dirty="0"/>
              <a:t> </a:t>
            </a:r>
            <a:r>
              <a:rPr lang="en-US" sz="1600" dirty="0" err="1"/>
              <a:t>prijatelja</a:t>
            </a:r>
            <a:r>
              <a:rPr lang="en-US" sz="1600" dirty="0"/>
              <a:t> ili </a:t>
            </a:r>
            <a:r>
              <a:rPr lang="en-US" sz="1600" dirty="0" err="1"/>
              <a:t>obitelji</a:t>
            </a:r>
            <a:r>
              <a:rPr lang="en-US" sz="1600" dirty="0"/>
              <a:t>, </a:t>
            </a:r>
            <a:r>
              <a:rPr lang="en-US" sz="1600" dirty="0" err="1"/>
              <a:t>planirati</a:t>
            </a:r>
            <a:r>
              <a:rPr lang="en-US" sz="1600" dirty="0"/>
              <a:t> kako r</a:t>
            </a:r>
            <a:r>
              <a:rPr lang="hr-HR" sz="1600" dirty="0"/>
              <a:t>i</a:t>
            </a:r>
            <a:r>
              <a:rPr lang="en-US" sz="1600" dirty="0" err="1"/>
              <a:t>ješiti</a:t>
            </a:r>
            <a:r>
              <a:rPr lang="en-US" sz="1600" dirty="0"/>
              <a:t> problem i </a:t>
            </a:r>
            <a:r>
              <a:rPr lang="en-US" sz="1600" dirty="0" err="1"/>
              <a:t>vratiti</a:t>
            </a:r>
            <a:r>
              <a:rPr lang="en-US" sz="1600" dirty="0"/>
              <a:t> </a:t>
            </a:r>
            <a:r>
              <a:rPr lang="en-US" sz="1600" dirty="0" err="1"/>
              <a:t>osjećaj</a:t>
            </a:r>
            <a:r>
              <a:rPr lang="en-US" sz="1600" dirty="0"/>
              <a:t> </a:t>
            </a:r>
            <a:r>
              <a:rPr lang="en-US" sz="1600" dirty="0" err="1"/>
              <a:t>kontrole</a:t>
            </a:r>
            <a:r>
              <a:rPr lang="hr-HR" sz="1600" dirty="0"/>
              <a:t> nad događanjima.</a:t>
            </a:r>
          </a:p>
          <a:p>
            <a:pPr lvl="1" algn="just"/>
            <a:r>
              <a:rPr lang="en-US" sz="1600" dirty="0"/>
              <a:t>Možemo se </a:t>
            </a:r>
            <a:r>
              <a:rPr lang="en-US" sz="1600" dirty="0" err="1"/>
              <a:t>usmjeriti</a:t>
            </a:r>
            <a:r>
              <a:rPr lang="en-US" sz="1600" dirty="0"/>
              <a:t> na misli i </a:t>
            </a:r>
            <a:r>
              <a:rPr lang="en-US" sz="1600" dirty="0" err="1"/>
              <a:t>osjećaje</a:t>
            </a:r>
            <a:r>
              <a:rPr lang="en-US" sz="1600" dirty="0"/>
              <a:t> – </a:t>
            </a:r>
            <a:r>
              <a:rPr lang="en-US" sz="1600" dirty="0" err="1"/>
              <a:t>biti</a:t>
            </a:r>
            <a:r>
              <a:rPr lang="en-US" sz="1600" dirty="0"/>
              <a:t> s </a:t>
            </a:r>
            <a:r>
              <a:rPr lang="en-US" sz="1600" dirty="0" err="1"/>
              <a:t>prijateljima</a:t>
            </a:r>
            <a:r>
              <a:rPr lang="en-US" sz="1600" dirty="0"/>
              <a:t>, </a:t>
            </a:r>
            <a:r>
              <a:rPr lang="hr-HR" sz="1600" dirty="0"/>
              <a:t>otići</a:t>
            </a:r>
            <a:r>
              <a:rPr lang="en-US" sz="1600" dirty="0"/>
              <a:t> u </a:t>
            </a:r>
            <a:r>
              <a:rPr lang="en-US" sz="1600" dirty="0" err="1"/>
              <a:t>prirodu</a:t>
            </a:r>
            <a:r>
              <a:rPr lang="en-US" sz="1600" dirty="0"/>
              <a:t>, </a:t>
            </a:r>
            <a:r>
              <a:rPr lang="en-US" sz="1600" dirty="0" err="1"/>
              <a:t>baviti</a:t>
            </a:r>
            <a:r>
              <a:rPr lang="en-US" sz="1600" dirty="0"/>
              <a:t> se </a:t>
            </a:r>
            <a:r>
              <a:rPr lang="en-US" sz="1600" dirty="0" err="1"/>
              <a:t>hobijima</a:t>
            </a:r>
            <a:r>
              <a:rPr lang="en-US" sz="1600" dirty="0"/>
              <a:t>, </a:t>
            </a:r>
            <a:r>
              <a:rPr lang="en-US" sz="1600" dirty="0" err="1"/>
              <a:t>sportom</a:t>
            </a:r>
            <a:r>
              <a:rPr lang="en-US" sz="1600" dirty="0"/>
              <a:t>, </a:t>
            </a:r>
            <a:r>
              <a:rPr lang="en-US" sz="1600" dirty="0" err="1"/>
              <a:t>osvijestiti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su nam </a:t>
            </a:r>
            <a:r>
              <a:rPr lang="en-US" sz="1600" dirty="0" err="1"/>
              <a:t>trenutno</a:t>
            </a:r>
            <a:r>
              <a:rPr lang="en-US" sz="1600" dirty="0"/>
              <a:t> </a:t>
            </a:r>
            <a:r>
              <a:rPr lang="en-US" sz="1600" dirty="0" err="1"/>
              <a:t>potrebe</a:t>
            </a:r>
            <a:r>
              <a:rPr lang="en-US" sz="1600" dirty="0"/>
              <a:t>.</a:t>
            </a:r>
            <a:endParaRPr lang="hr-HR" sz="1600" dirty="0"/>
          </a:p>
          <a:p>
            <a:pPr lvl="1" algn="just"/>
            <a:r>
              <a:rPr lang="en-US" sz="1600" dirty="0" err="1"/>
              <a:t>Tehnika</a:t>
            </a:r>
            <a:r>
              <a:rPr lang="en-US" sz="1600" dirty="0"/>
              <a:t> “5, 4, 3, 2, 1”  –  </a:t>
            </a:r>
            <a:r>
              <a:rPr lang="en-US" sz="1600" dirty="0" err="1"/>
              <a:t>Navesti</a:t>
            </a:r>
            <a:r>
              <a:rPr lang="en-US" sz="1600" dirty="0"/>
              <a:t> 5 </a:t>
            </a:r>
            <a:r>
              <a:rPr lang="en-US" sz="1600" dirty="0" err="1"/>
              <a:t>stvari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možeš</a:t>
            </a:r>
            <a:r>
              <a:rPr lang="en-US" sz="1600" dirty="0"/>
              <a:t> </a:t>
            </a:r>
            <a:r>
              <a:rPr lang="en-US" sz="1600" dirty="0" err="1"/>
              <a:t>vidjeti</a:t>
            </a:r>
            <a:r>
              <a:rPr lang="en-US" sz="1600" dirty="0"/>
              <a:t>, 4 </a:t>
            </a:r>
            <a:r>
              <a:rPr lang="en-US" sz="1600" dirty="0" err="1"/>
              <a:t>stvari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možeš</a:t>
            </a:r>
            <a:r>
              <a:rPr lang="en-US" sz="1600" dirty="0"/>
              <a:t> </a:t>
            </a:r>
            <a:r>
              <a:rPr lang="en-US" sz="1600" dirty="0" err="1"/>
              <a:t>dotaknuti</a:t>
            </a:r>
            <a:r>
              <a:rPr lang="en-US" sz="1600" dirty="0"/>
              <a:t>, 3 </a:t>
            </a:r>
            <a:r>
              <a:rPr lang="en-US" sz="1600" dirty="0" err="1"/>
              <a:t>stvari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možeš</a:t>
            </a:r>
            <a:r>
              <a:rPr lang="en-US" sz="1600" dirty="0"/>
              <a:t> </a:t>
            </a:r>
            <a:r>
              <a:rPr lang="en-US" sz="1600" dirty="0" err="1"/>
              <a:t>čuti</a:t>
            </a:r>
            <a:r>
              <a:rPr lang="en-US" sz="1600" dirty="0"/>
              <a:t>, 2 </a:t>
            </a:r>
            <a:r>
              <a:rPr lang="en-US" sz="1600" dirty="0" err="1"/>
              <a:t>stvari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možeš</a:t>
            </a:r>
            <a:r>
              <a:rPr lang="en-US" sz="1600" dirty="0"/>
              <a:t> </a:t>
            </a:r>
            <a:r>
              <a:rPr lang="en-US" sz="1600" dirty="0" err="1"/>
              <a:t>namirisati</a:t>
            </a:r>
            <a:r>
              <a:rPr lang="en-US" sz="1600" dirty="0"/>
              <a:t>, 1 </a:t>
            </a:r>
            <a:r>
              <a:rPr lang="en-US" sz="1600" dirty="0" err="1"/>
              <a:t>stvar</a:t>
            </a:r>
            <a:r>
              <a:rPr lang="en-US" sz="1600" dirty="0"/>
              <a:t> </a:t>
            </a:r>
            <a:r>
              <a:rPr lang="en-US" sz="1600" dirty="0" err="1"/>
              <a:t>koju</a:t>
            </a:r>
            <a:r>
              <a:rPr lang="en-US" sz="1600" dirty="0"/>
              <a:t> </a:t>
            </a:r>
            <a:r>
              <a:rPr lang="en-US" sz="1600" dirty="0" err="1"/>
              <a:t>možeš</a:t>
            </a:r>
            <a:r>
              <a:rPr lang="en-US" sz="1600" dirty="0"/>
              <a:t> </a:t>
            </a:r>
            <a:r>
              <a:rPr lang="en-US" sz="1600" dirty="0" err="1"/>
              <a:t>okusiti</a:t>
            </a:r>
            <a:r>
              <a:rPr lang="hr-HR" sz="1600" dirty="0"/>
              <a:t>.</a:t>
            </a:r>
          </a:p>
          <a:p>
            <a:pPr algn="just"/>
            <a:endParaRPr lang="hr-HR" sz="2000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5264B28F-1D81-49CA-B89D-4B9F2246A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A5E6E-81AD-41CA-ACE8-C52FB76E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200"/>
            <a:ext cx="10515600" cy="1325563"/>
          </a:xfrm>
          <a:blipFill>
            <a:blip r:embed="rId3">
              <a:alphaModFix amt="10000"/>
            </a:blip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/>
              <a:t>4. Što od </a:t>
            </a:r>
            <a:r>
              <a:rPr lang="en-US" dirty="0" err="1"/>
              <a:t>navedenog</a:t>
            </a:r>
            <a:r>
              <a:rPr lang="en-US" dirty="0"/>
              <a:t> može utjecati n</a:t>
            </a:r>
            <a:r>
              <a:rPr lang="hr-HR" dirty="0"/>
              <a:t>a n</a:t>
            </a:r>
            <a:r>
              <a:rPr lang="en-US" dirty="0" err="1"/>
              <a:t>ašu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o </a:t>
            </a:r>
            <a:r>
              <a:rPr lang="en-US" dirty="0" err="1"/>
              <a:t>vlastitom</a:t>
            </a:r>
            <a:r>
              <a:rPr lang="en-US" dirty="0"/>
              <a:t> </a:t>
            </a:r>
            <a:r>
              <a:rPr lang="en-US" dirty="0" err="1"/>
              <a:t>tijelu</a:t>
            </a:r>
            <a:r>
              <a:rPr lang="en-US" dirty="0"/>
              <a:t>?</a:t>
            </a:r>
            <a:br>
              <a:rPr lang="hr-HR" dirty="0"/>
            </a:b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676A0CF-10AF-4456-9155-130E726DA96E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Mediji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5363ADB-866B-40C4-A1C3-B8F6617955D8}"/>
              </a:ext>
            </a:extLst>
          </p:cNvPr>
          <p:cNvSpPr/>
          <p:nvPr/>
        </p:nvSpPr>
        <p:spPr>
          <a:xfrm>
            <a:off x="1078230" y="3912390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Uspoređivanje</a:t>
            </a:r>
            <a:r>
              <a:rPr lang="en-US" dirty="0"/>
              <a:t> s </a:t>
            </a:r>
            <a:r>
              <a:rPr lang="en-US" dirty="0" err="1"/>
              <a:t>influencerima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7DC7D6B3-AD9D-4576-8C17-802019F8C22A}"/>
              </a:ext>
            </a:extLst>
          </p:cNvPr>
          <p:cNvSpPr/>
          <p:nvPr/>
        </p:nvSpPr>
        <p:spPr>
          <a:xfrm>
            <a:off x="6522720" y="3912390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Kultura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471D7DE-5F6C-4F83-ACA5-3526F9BC4399}"/>
              </a:ext>
            </a:extLst>
          </p:cNvPr>
          <p:cNvSpPr/>
          <p:nvPr/>
        </p:nvSpPr>
        <p:spPr>
          <a:xfrm>
            <a:off x="652272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Uspoređivanje</a:t>
            </a:r>
            <a:r>
              <a:rPr lang="en-US" dirty="0"/>
              <a:t> s </a:t>
            </a:r>
            <a:r>
              <a:rPr lang="en-US" dirty="0" err="1"/>
              <a:t>prijateljima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542C72C-0EDF-4511-BF42-E93075429F34}"/>
              </a:ext>
            </a:extLst>
          </p:cNvPr>
          <p:cNvSpPr/>
          <p:nvPr/>
        </p:nvSpPr>
        <p:spPr>
          <a:xfrm>
            <a:off x="1078230" y="5425115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Sve </a:t>
            </a:r>
            <a:r>
              <a:rPr lang="en-US" dirty="0" err="1"/>
              <a:t>navedeno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183AB6E-80BE-42E1-B44C-A4D808CAA815}"/>
              </a:ext>
            </a:extLst>
          </p:cNvPr>
          <p:cNvSpPr/>
          <p:nvPr/>
        </p:nvSpPr>
        <p:spPr>
          <a:xfrm>
            <a:off x="6522720" y="5425115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Ništa</a:t>
            </a:r>
            <a:r>
              <a:rPr lang="en-US" dirty="0"/>
              <a:t> od </a:t>
            </a:r>
            <a:r>
              <a:rPr lang="en-US" dirty="0" err="1"/>
              <a:t>navedenog</a:t>
            </a:r>
            <a:endParaRPr lang="hr-HR" dirty="0"/>
          </a:p>
        </p:txBody>
      </p:sp>
      <p:pic>
        <p:nvPicPr>
          <p:cNvPr id="11" name="Picture 4" descr="apple.jpg">
            <a:extLst>
              <a:ext uri="{FF2B5EF4-FFF2-40B4-BE49-F238E27FC236}">
                <a16:creationId xmlns:a16="http://schemas.microsoft.com/office/drawing/2014/main" id="{C21E0B2D-36B4-46AA-9B7D-A726CA0F1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3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A5E6E-81AD-41CA-ACE8-C52FB76E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2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4. Što od </a:t>
            </a:r>
            <a:r>
              <a:rPr lang="en-US" dirty="0" err="1"/>
              <a:t>navedenog</a:t>
            </a:r>
            <a:r>
              <a:rPr lang="en-US" dirty="0"/>
              <a:t> može utjecati na</a:t>
            </a:r>
            <a:r>
              <a:rPr lang="hr-HR" dirty="0"/>
              <a:t> na</a:t>
            </a:r>
            <a:r>
              <a:rPr lang="en-US" dirty="0" err="1"/>
              <a:t>šu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o </a:t>
            </a:r>
            <a:r>
              <a:rPr lang="en-US" dirty="0" err="1"/>
              <a:t>vlastitom</a:t>
            </a:r>
            <a:r>
              <a:rPr lang="en-US" dirty="0"/>
              <a:t> </a:t>
            </a:r>
            <a:r>
              <a:rPr lang="en-US" dirty="0" err="1"/>
              <a:t>tijelu</a:t>
            </a:r>
            <a:r>
              <a:rPr lang="en-US" dirty="0"/>
              <a:t>?</a:t>
            </a:r>
            <a:br>
              <a:rPr lang="hr-HR" dirty="0"/>
            </a:b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676A0CF-10AF-4456-9155-130E726DA96E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Mediji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5363ADB-866B-40C4-A1C3-B8F6617955D8}"/>
              </a:ext>
            </a:extLst>
          </p:cNvPr>
          <p:cNvSpPr/>
          <p:nvPr/>
        </p:nvSpPr>
        <p:spPr>
          <a:xfrm>
            <a:off x="1078230" y="3912390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Uspoređivanje</a:t>
            </a:r>
            <a:r>
              <a:rPr lang="en-US" dirty="0"/>
              <a:t> s </a:t>
            </a:r>
            <a:r>
              <a:rPr lang="en-US" dirty="0" err="1"/>
              <a:t>influencerima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7DC7D6B3-AD9D-4576-8C17-802019F8C22A}"/>
              </a:ext>
            </a:extLst>
          </p:cNvPr>
          <p:cNvSpPr/>
          <p:nvPr/>
        </p:nvSpPr>
        <p:spPr>
          <a:xfrm>
            <a:off x="6522720" y="3912390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Kultura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471D7DE-5F6C-4F83-ACA5-3526F9BC4399}"/>
              </a:ext>
            </a:extLst>
          </p:cNvPr>
          <p:cNvSpPr/>
          <p:nvPr/>
        </p:nvSpPr>
        <p:spPr>
          <a:xfrm>
            <a:off x="652272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Uspoređivanje</a:t>
            </a:r>
            <a:r>
              <a:rPr lang="en-US" dirty="0"/>
              <a:t> s </a:t>
            </a:r>
            <a:r>
              <a:rPr lang="en-US" dirty="0" err="1"/>
              <a:t>prijateljima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542C72C-0EDF-4511-BF42-E93075429F34}"/>
              </a:ext>
            </a:extLst>
          </p:cNvPr>
          <p:cNvSpPr/>
          <p:nvPr/>
        </p:nvSpPr>
        <p:spPr>
          <a:xfrm>
            <a:off x="1078230" y="5425115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Sve </a:t>
            </a:r>
            <a:r>
              <a:rPr lang="en-US" dirty="0" err="1"/>
              <a:t>navedeno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183AB6E-80BE-42E1-B44C-A4D808CAA815}"/>
              </a:ext>
            </a:extLst>
          </p:cNvPr>
          <p:cNvSpPr/>
          <p:nvPr/>
        </p:nvSpPr>
        <p:spPr>
          <a:xfrm>
            <a:off x="6522720" y="5425115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Ništa</a:t>
            </a:r>
            <a:r>
              <a:rPr lang="en-US" dirty="0"/>
              <a:t> od </a:t>
            </a:r>
            <a:r>
              <a:rPr lang="en-US" dirty="0" err="1"/>
              <a:t>navedenog</a:t>
            </a:r>
            <a:endParaRPr lang="hr-HR" dirty="0"/>
          </a:p>
        </p:txBody>
      </p:sp>
      <p:pic>
        <p:nvPicPr>
          <p:cNvPr id="11" name="Picture 4" descr="apple.jpg">
            <a:extLst>
              <a:ext uri="{FF2B5EF4-FFF2-40B4-BE49-F238E27FC236}">
                <a16:creationId xmlns:a16="http://schemas.microsoft.com/office/drawing/2014/main" id="{B3A5B848-11A7-4B2F-9C72-22D117CF1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9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A3FB92-F293-4F41-9D6F-AB555A68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1080"/>
            <a:ext cx="10515600" cy="557784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/>
              <a:t>Slika</a:t>
            </a:r>
            <a:r>
              <a:rPr lang="en-US" sz="2000" b="1" dirty="0"/>
              <a:t> o </a:t>
            </a:r>
            <a:r>
              <a:rPr lang="en-US" sz="2000" b="1" dirty="0" err="1"/>
              <a:t>tijelu</a:t>
            </a:r>
            <a:r>
              <a:rPr lang="en-US" sz="2000" b="1" dirty="0"/>
              <a:t> je </a:t>
            </a:r>
            <a:r>
              <a:rPr lang="en-US" sz="2000" b="1" dirty="0" err="1"/>
              <a:t>način</a:t>
            </a:r>
            <a:r>
              <a:rPr lang="en-US" sz="2000" b="1" dirty="0"/>
              <a:t> na koji </a:t>
            </a:r>
            <a:r>
              <a:rPr lang="en-US" sz="2000" b="1" dirty="0" err="1"/>
              <a:t>vidimo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tijelo u ogledalu ili na </a:t>
            </a:r>
            <a:r>
              <a:rPr lang="en-US" sz="2000" b="1" dirty="0" err="1"/>
              <a:t>slikama</a:t>
            </a:r>
            <a:r>
              <a:rPr lang="hr-HR" sz="2000" b="1" dirty="0"/>
              <a:t>,</a:t>
            </a:r>
            <a:r>
              <a:rPr lang="en-US" sz="2000" b="1" dirty="0"/>
              <a:t> </a:t>
            </a:r>
            <a:r>
              <a:rPr lang="en-US" sz="2000" b="1" dirty="0" err="1"/>
              <a:t>uz</a:t>
            </a:r>
            <a:r>
              <a:rPr lang="en-US" sz="2000" b="1" dirty="0"/>
              <a:t> </a:t>
            </a:r>
            <a:r>
              <a:rPr lang="en-US" sz="2000" b="1" dirty="0" err="1"/>
              <a:t>osjećaje</a:t>
            </a:r>
            <a:r>
              <a:rPr lang="en-US" sz="2000" b="1" dirty="0"/>
              <a:t> koji nam se </a:t>
            </a:r>
            <a:r>
              <a:rPr lang="en-US" sz="2000" b="1" dirty="0" err="1"/>
              <a:t>pritom</a:t>
            </a:r>
            <a:r>
              <a:rPr lang="en-US" sz="2000" b="1" dirty="0"/>
              <a:t> </a:t>
            </a:r>
            <a:r>
              <a:rPr lang="en-US" sz="2000" b="1" dirty="0" err="1"/>
              <a:t>javljaju</a:t>
            </a:r>
            <a:r>
              <a:rPr lang="en-US" sz="2000" b="1" dirty="0"/>
              <a:t>. </a:t>
            </a:r>
            <a:endParaRPr lang="hr-HR" sz="2000" b="1" dirty="0"/>
          </a:p>
          <a:p>
            <a:pPr algn="just"/>
            <a:r>
              <a:rPr lang="en-US" sz="2000" dirty="0"/>
              <a:t>Ona je </a:t>
            </a:r>
            <a:r>
              <a:rPr lang="en-US" sz="2000" dirty="0" err="1"/>
              <a:t>promjenjiva</a:t>
            </a:r>
            <a:r>
              <a:rPr lang="en-US" sz="2000" dirty="0"/>
              <a:t> u </a:t>
            </a:r>
            <a:r>
              <a:rPr lang="en-US" sz="2000" dirty="0" err="1"/>
              <a:t>vremenu</a:t>
            </a:r>
            <a:r>
              <a:rPr lang="en-US" sz="2000" dirty="0"/>
              <a:t>, pa tako </a:t>
            </a:r>
            <a:r>
              <a:rPr lang="en-US" sz="2000" dirty="0" err="1"/>
              <a:t>ponekad</a:t>
            </a:r>
            <a:r>
              <a:rPr lang="en-US" sz="2000" dirty="0"/>
              <a:t> može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pozitivna</a:t>
            </a:r>
            <a:r>
              <a:rPr lang="en-US" sz="2000" dirty="0"/>
              <a:t>, a </a:t>
            </a:r>
            <a:r>
              <a:rPr lang="en-US" sz="2000" dirty="0" err="1"/>
              <a:t>ponekad</a:t>
            </a:r>
            <a:r>
              <a:rPr lang="en-US" sz="2000" dirty="0"/>
              <a:t> </a:t>
            </a:r>
            <a:r>
              <a:rPr lang="en-US" sz="2000" dirty="0" err="1"/>
              <a:t>negativna</a:t>
            </a:r>
            <a:r>
              <a:rPr lang="en-US" sz="2000" dirty="0"/>
              <a:t>.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nekih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slika</a:t>
            </a:r>
            <a:r>
              <a:rPr lang="en-US" sz="2000" dirty="0"/>
              <a:t> o </a:t>
            </a:r>
            <a:r>
              <a:rPr lang="en-US" sz="2000" dirty="0" err="1"/>
              <a:t>tijelu</a:t>
            </a:r>
            <a:r>
              <a:rPr lang="en-US" sz="2000" dirty="0"/>
              <a:t> može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toliko</a:t>
            </a:r>
            <a:r>
              <a:rPr lang="en-US" sz="2000" dirty="0"/>
              <a:t> </a:t>
            </a:r>
            <a:r>
              <a:rPr lang="en-US" sz="2000" dirty="0" err="1"/>
              <a:t>narušena</a:t>
            </a:r>
            <a:r>
              <a:rPr lang="en-US" sz="2000" dirty="0"/>
              <a:t> da može </a:t>
            </a:r>
            <a:r>
              <a:rPr lang="en-US" sz="2000" dirty="0" err="1"/>
              <a:t>dovesti</a:t>
            </a:r>
            <a:r>
              <a:rPr lang="en-US" sz="2000" dirty="0"/>
              <a:t> do </a:t>
            </a:r>
            <a:r>
              <a:rPr lang="en-US" sz="2000" dirty="0" err="1"/>
              <a:t>poremećaja</a:t>
            </a:r>
            <a:r>
              <a:rPr lang="en-US" sz="2000" dirty="0"/>
              <a:t> u </a:t>
            </a:r>
            <a:r>
              <a:rPr lang="en-US" sz="2000" dirty="0" err="1"/>
              <a:t>prehrani</a:t>
            </a:r>
            <a:r>
              <a:rPr lang="en-US" sz="2000" dirty="0"/>
              <a:t> i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ozbiljnih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.</a:t>
            </a:r>
            <a:endParaRPr lang="hr-HR" sz="2000" dirty="0"/>
          </a:p>
          <a:p>
            <a:pPr marL="0" indent="0" algn="just">
              <a:buNone/>
            </a:pPr>
            <a:endParaRPr lang="hr-HR" sz="2000" dirty="0"/>
          </a:p>
          <a:p>
            <a:pPr algn="just"/>
            <a:r>
              <a:rPr lang="en-US" sz="2000" dirty="0"/>
              <a:t>Kako sebi možemo pomoći u </a:t>
            </a:r>
            <a:r>
              <a:rPr lang="en-US" sz="2000" dirty="0" err="1"/>
              <a:t>održavanju</a:t>
            </a:r>
            <a:r>
              <a:rPr lang="en-US" sz="2000" dirty="0"/>
              <a:t> </a:t>
            </a:r>
            <a:r>
              <a:rPr lang="en-US" sz="2000" dirty="0" err="1"/>
              <a:t>pozitivne</a:t>
            </a:r>
            <a:r>
              <a:rPr lang="en-US" sz="2000" dirty="0"/>
              <a:t> </a:t>
            </a:r>
            <a:r>
              <a:rPr lang="en-US" sz="2000" dirty="0" err="1"/>
              <a:t>slike</a:t>
            </a:r>
            <a:r>
              <a:rPr lang="en-US" sz="2000" dirty="0"/>
              <a:t> o sebi?</a:t>
            </a:r>
            <a:endParaRPr lang="hr-HR" sz="2000" dirty="0"/>
          </a:p>
          <a:p>
            <a:pPr lvl="1" algn="just"/>
            <a:r>
              <a:rPr lang="en-US" sz="1800" dirty="0"/>
              <a:t>Ne </a:t>
            </a:r>
            <a:r>
              <a:rPr lang="en-US" sz="1800" dirty="0" err="1"/>
              <a:t>uspoređivati</a:t>
            </a:r>
            <a:r>
              <a:rPr lang="en-US" sz="1800" dirty="0"/>
              <a:t> </a:t>
            </a:r>
            <a:r>
              <a:rPr lang="en-US" sz="1800" dirty="0" err="1"/>
              <a:t>svoje</a:t>
            </a:r>
            <a:r>
              <a:rPr lang="en-US" sz="1800" dirty="0"/>
              <a:t> tijelo s drugima</a:t>
            </a:r>
            <a:endParaRPr lang="hr-HR" sz="1800" dirty="0"/>
          </a:p>
          <a:p>
            <a:pPr lvl="1" algn="just"/>
            <a:r>
              <a:rPr lang="en-US" sz="1800" dirty="0" err="1"/>
              <a:t>Gledati</a:t>
            </a:r>
            <a:r>
              <a:rPr lang="en-US" sz="1800" dirty="0"/>
              <a:t> na </a:t>
            </a:r>
            <a:r>
              <a:rPr lang="en-US" sz="1800" dirty="0" err="1"/>
              <a:t>nedostatke</a:t>
            </a:r>
            <a:r>
              <a:rPr lang="en-US" sz="1800" dirty="0"/>
              <a:t> kao </a:t>
            </a:r>
            <a:r>
              <a:rPr lang="en-US" sz="1800" dirty="0" err="1"/>
              <a:t>dio</a:t>
            </a:r>
            <a:r>
              <a:rPr lang="en-US" sz="1800" dirty="0"/>
              <a:t> </a:t>
            </a:r>
            <a:r>
              <a:rPr lang="en-US" sz="1800" dirty="0" err="1"/>
              <a:t>cjeline</a:t>
            </a:r>
            <a:r>
              <a:rPr lang="en-US" sz="1800" dirty="0"/>
              <a:t> i kao na </a:t>
            </a:r>
            <a:r>
              <a:rPr lang="en-US" sz="1800" dirty="0" err="1"/>
              <a:t>priliku</a:t>
            </a:r>
            <a:r>
              <a:rPr lang="en-US" sz="1800" dirty="0"/>
              <a:t> da </a:t>
            </a:r>
            <a:r>
              <a:rPr lang="en-US" sz="1800" dirty="0" err="1"/>
              <a:t>budemo</a:t>
            </a:r>
            <a:r>
              <a:rPr lang="en-US" sz="1800" dirty="0"/>
              <a:t> </a:t>
            </a:r>
            <a:r>
              <a:rPr lang="en-US" sz="1800" dirty="0" err="1"/>
              <a:t>drugačiji</a:t>
            </a:r>
            <a:r>
              <a:rPr lang="en-US" sz="1800" dirty="0"/>
              <a:t> </a:t>
            </a:r>
          </a:p>
          <a:p>
            <a:pPr lvl="1" algn="just"/>
            <a:r>
              <a:rPr lang="en-US" sz="1800" dirty="0" err="1"/>
              <a:t>Napraviti</a:t>
            </a:r>
            <a:r>
              <a:rPr lang="en-US" sz="1800" dirty="0"/>
              <a:t> </a:t>
            </a:r>
            <a:r>
              <a:rPr lang="en-US" sz="1800" dirty="0" err="1"/>
              <a:t>popis</a:t>
            </a:r>
            <a:r>
              <a:rPr lang="en-US" sz="1800" dirty="0"/>
              <a:t> </a:t>
            </a:r>
            <a:r>
              <a:rPr lang="en-US" sz="1800" dirty="0" err="1"/>
              <a:t>stvari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nam se </a:t>
            </a:r>
            <a:r>
              <a:rPr lang="en-US" sz="1800" dirty="0" err="1"/>
              <a:t>sviđaju</a:t>
            </a:r>
            <a:r>
              <a:rPr lang="en-US" sz="1800" dirty="0"/>
              <a:t> </a:t>
            </a:r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endParaRPr lang="en-US" sz="1800" dirty="0"/>
          </a:p>
          <a:p>
            <a:pPr lvl="1" algn="just"/>
            <a:r>
              <a:rPr lang="en-US" sz="1800" dirty="0" err="1"/>
              <a:t>Napraviti</a:t>
            </a:r>
            <a:r>
              <a:rPr lang="en-US" sz="1800" dirty="0"/>
              <a:t> </a:t>
            </a:r>
            <a:r>
              <a:rPr lang="en-US" sz="1800" dirty="0" err="1"/>
              <a:t>popis</a:t>
            </a:r>
            <a:r>
              <a:rPr lang="en-US" sz="1800" dirty="0"/>
              <a:t> </a:t>
            </a:r>
            <a:r>
              <a:rPr lang="en-US" sz="1800" dirty="0" err="1"/>
              <a:t>svojih</a:t>
            </a:r>
            <a:r>
              <a:rPr lang="en-US" sz="1800" dirty="0"/>
              <a:t> </a:t>
            </a:r>
            <a:r>
              <a:rPr lang="en-US" sz="1800" dirty="0" err="1"/>
              <a:t>unutarnjih</a:t>
            </a:r>
            <a:r>
              <a:rPr lang="en-US" sz="1800" dirty="0"/>
              <a:t> </a:t>
            </a:r>
            <a:r>
              <a:rPr lang="en-US" sz="1800" dirty="0" err="1"/>
              <a:t>snaga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vrlina</a:t>
            </a:r>
            <a:endParaRPr lang="hr-HR" sz="1800" dirty="0"/>
          </a:p>
          <a:p>
            <a:pPr lvl="1" algn="just"/>
            <a:r>
              <a:rPr lang="en-US" sz="1800" dirty="0" err="1"/>
              <a:t>Osvijestiti</a:t>
            </a:r>
            <a:r>
              <a:rPr lang="en-US" sz="1800" dirty="0"/>
              <a:t> </a:t>
            </a:r>
            <a:r>
              <a:rPr lang="en-US" sz="1800" dirty="0" err="1"/>
              <a:t>negativnu</a:t>
            </a:r>
            <a:r>
              <a:rPr lang="en-US" sz="1800" dirty="0"/>
              <a:t> </a:t>
            </a:r>
            <a:r>
              <a:rPr lang="en-US" sz="1800" dirty="0" err="1"/>
              <a:t>misao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nam se </a:t>
            </a:r>
            <a:r>
              <a:rPr lang="en-US" sz="1800" dirty="0" err="1"/>
              <a:t>ponekad</a:t>
            </a:r>
            <a:r>
              <a:rPr lang="en-US" sz="1800" dirty="0"/>
              <a:t> </a:t>
            </a:r>
            <a:r>
              <a:rPr lang="en-US" sz="1800" dirty="0" err="1"/>
              <a:t>automatski</a:t>
            </a:r>
            <a:r>
              <a:rPr lang="en-US" sz="1800" dirty="0"/>
              <a:t> </a:t>
            </a:r>
            <a:r>
              <a:rPr lang="en-US" sz="1800" dirty="0" err="1"/>
              <a:t>javi</a:t>
            </a:r>
            <a:r>
              <a:rPr lang="en-US" sz="1800" dirty="0"/>
              <a:t> </a:t>
            </a:r>
            <a:r>
              <a:rPr lang="en-US" sz="1800" dirty="0" err="1"/>
              <a:t>prilikom</a:t>
            </a:r>
            <a:r>
              <a:rPr lang="en-US" sz="1800" dirty="0"/>
              <a:t> </a:t>
            </a:r>
            <a:r>
              <a:rPr lang="en-US" sz="1800" dirty="0" err="1"/>
              <a:t>razmišljanja</a:t>
            </a:r>
            <a:r>
              <a:rPr lang="en-US" sz="1800" dirty="0"/>
              <a:t> o </a:t>
            </a:r>
            <a:r>
              <a:rPr lang="en-US" sz="1800" dirty="0" err="1"/>
              <a:t>vlastitom</a:t>
            </a:r>
            <a:r>
              <a:rPr lang="en-US" sz="1800" dirty="0"/>
              <a:t> </a:t>
            </a:r>
            <a:r>
              <a:rPr lang="en-US" sz="1800" dirty="0" err="1"/>
              <a:t>tijelu</a:t>
            </a:r>
            <a:r>
              <a:rPr lang="hr-HR" sz="1800" dirty="0"/>
              <a:t>.</a:t>
            </a:r>
          </a:p>
          <a:p>
            <a:pPr algn="just"/>
            <a:endParaRPr lang="hr-HR" sz="2000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225EDF9E-432F-4483-9D21-3BD82667F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C924E2-D2D4-42BB-B130-13B56931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5. Što je </a:t>
            </a:r>
            <a:r>
              <a:rPr lang="en-US" dirty="0" err="1"/>
              <a:t>nomofobija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26AFBA4-97F8-42DE-A64B-C8AC4624D5DA}"/>
              </a:ext>
            </a:extLst>
          </p:cNvPr>
          <p:cNvSpPr/>
          <p:nvPr/>
        </p:nvSpPr>
        <p:spPr>
          <a:xfrm>
            <a:off x="3680460" y="44043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nemogućnosti</a:t>
            </a:r>
            <a:r>
              <a:rPr lang="en-US" dirty="0"/>
              <a:t> </a:t>
            </a:r>
            <a:r>
              <a:rPr lang="en-US" dirty="0" err="1"/>
              <a:t>komuniciranja</a:t>
            </a:r>
            <a:r>
              <a:rPr lang="en-US" dirty="0"/>
              <a:t> </a:t>
            </a:r>
            <a:r>
              <a:rPr lang="en-US" dirty="0" err="1"/>
              <a:t>pametnim</a:t>
            </a:r>
            <a:r>
              <a:rPr lang="en-US" dirty="0"/>
              <a:t> </a:t>
            </a:r>
            <a:r>
              <a:rPr lang="en-US" dirty="0" err="1"/>
              <a:t>telefonom</a:t>
            </a:r>
            <a:r>
              <a:rPr lang="en-US" dirty="0"/>
              <a:t> ili </a:t>
            </a:r>
            <a:r>
              <a:rPr lang="en-US" dirty="0" err="1"/>
              <a:t>internetom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D62189D-B621-405D-A927-1CF7B0B13A3A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tehnologije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63AE513-6330-437C-AA50-5557A1ED507B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mreža</a:t>
            </a:r>
            <a:endParaRPr lang="hr-HR" dirty="0"/>
          </a:p>
        </p:txBody>
      </p:sp>
      <p:pic>
        <p:nvPicPr>
          <p:cNvPr id="7" name="Picture 4" descr="apple.jpg">
            <a:extLst>
              <a:ext uri="{FF2B5EF4-FFF2-40B4-BE49-F238E27FC236}">
                <a16:creationId xmlns:a16="http://schemas.microsoft.com/office/drawing/2014/main" id="{4E986C07-AF7E-46FA-A7D9-08F0301E6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C924E2-D2D4-42BB-B130-13B56931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Što je </a:t>
            </a:r>
            <a:r>
              <a:rPr lang="en-US" dirty="0" err="1"/>
              <a:t>nomofobija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26AFBA4-97F8-42DE-A64B-C8AC4624D5DA}"/>
              </a:ext>
            </a:extLst>
          </p:cNvPr>
          <p:cNvSpPr/>
          <p:nvPr/>
        </p:nvSpPr>
        <p:spPr>
          <a:xfrm>
            <a:off x="3680460" y="4404356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nemogućnosti</a:t>
            </a:r>
            <a:r>
              <a:rPr lang="en-US" dirty="0"/>
              <a:t> </a:t>
            </a:r>
            <a:r>
              <a:rPr lang="en-US" dirty="0" err="1"/>
              <a:t>komuniciranja</a:t>
            </a:r>
            <a:r>
              <a:rPr lang="en-US" dirty="0"/>
              <a:t> </a:t>
            </a:r>
            <a:r>
              <a:rPr lang="en-US" dirty="0" err="1"/>
              <a:t>pametnim</a:t>
            </a:r>
            <a:r>
              <a:rPr lang="en-US" dirty="0"/>
              <a:t> </a:t>
            </a:r>
            <a:r>
              <a:rPr lang="en-US" dirty="0" err="1"/>
              <a:t>telefonom</a:t>
            </a:r>
            <a:r>
              <a:rPr lang="en-US" dirty="0"/>
              <a:t> ili </a:t>
            </a:r>
            <a:r>
              <a:rPr lang="en-US" dirty="0" err="1"/>
              <a:t>internetom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D62189D-B621-405D-A927-1CF7B0B13A3A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tehnologije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63AE513-6330-437C-AA50-5557A1ED507B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mreža</a:t>
            </a:r>
            <a:endParaRPr lang="hr-HR" dirty="0"/>
          </a:p>
        </p:txBody>
      </p:sp>
      <p:pic>
        <p:nvPicPr>
          <p:cNvPr id="7" name="Picture 4" descr="apple.jpg">
            <a:extLst>
              <a:ext uri="{FF2B5EF4-FFF2-40B4-BE49-F238E27FC236}">
                <a16:creationId xmlns:a16="http://schemas.microsoft.com/office/drawing/2014/main" id="{98F2D929-B9D4-42B7-90EF-BCB0FED50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A276B-E14B-4D32-A5B3-EC7FB82A0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348" y="1706880"/>
            <a:ext cx="12213348" cy="5151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r-HR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Poštovani ravnatelji, </a:t>
            </a:r>
            <a:br>
              <a:rPr lang="hr-HR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dragi učitelji i nastavnici, stručni suradnici,</a:t>
            </a:r>
            <a:br>
              <a:rPr lang="hr-HR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hr-HR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čestitamo vam </a:t>
            </a:r>
            <a: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 učitelja </a:t>
            </a: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kojeg smo zajedno obilježili 5. listopada, a već 10. listopada stiže novi značajni datum za sve naše mlade, ali i sve stručnjake koji rade s djecom i mladima – </a:t>
            </a:r>
            <a: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Svjetski dan mentalnoga zdravlja</a:t>
            </a: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To je prilika za učenje i javno isticanje važnosti ulaganja u zaštitu mentalnoga zdravlja. Ohrabruje i činjenica kako većina učitelja i nastavnika osjeća entuzijazam za svoj rad s djecom i mladima i zato vjerujemo kako će i ova aktivnosti doprinijeti povezivanju udruga, ustanova, djece i roditelja.</a:t>
            </a:r>
            <a:b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Lijepo vas sve pozdravljamo iz Pragme i nadamo se da će se i vaša škola/učenički dom pridružiti u našu neformalnu </a:t>
            </a:r>
            <a: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Mrežu za socijalno i emocionalno učenje </a:t>
            </a: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koja će biti mjesto susreta stručnjaka, mjesto umrežavanja i dijeljenja najboljih praksi.</a:t>
            </a:r>
            <a:b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 poštovanjem,</a:t>
            </a:r>
            <a:b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Nedjeljko Marković, dipl. socijalni radnik</a:t>
            </a:r>
            <a:b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Predsjednik Pragme</a:t>
            </a:r>
            <a:b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markovic@udruga-pragma.hr, 098 175 9390</a:t>
            </a:r>
            <a:b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----------------------------------</a:t>
            </a:r>
            <a:b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1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Napomene vezane uz Kviz: </a:t>
            </a:r>
            <a:r>
              <a:rPr lang="hr-HR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Autorska prava ©</a:t>
            </a:r>
            <a:r>
              <a:rPr lang="hr-HR" sz="1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Pragma</a:t>
            </a:r>
            <a:r>
              <a:rPr lang="hr-HR" sz="1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Teslina 13, Zagreb (OIB: 93604401369; www.udruga-pragma.hr). Sva prava pridržana. Strogo je zabranjena izmjena materijala bez prethodnog pisanog odobrenja dobivenog od Pragme. Programske aktivnosti provode se uz financijsku potporu Ministarstva zdravstva. Sadržaj dokumenta u isključivoj je odgovornosti Udruge Pragma i ni pod kojim uvjetima ne može se smatrati kao odraz stajališta Ministarstva zdravstva.</a:t>
            </a:r>
            <a:r>
              <a:rPr lang="hr-HR" sz="1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  <a:t>Ovaj dokument izrađen je uz financijsku podršku Središnjeg državnog  ureda za demografiju i mlade. Sadržaj ovog dokumenta u isključivoj je odgovornosti korisnika (Pragme) i ni pod kojim se uvjetima ne može smatrati kao odraz stajališta davatelja. Projekt „Podrška obitelji u zajednici“ Pragma provodi u partnerstvu s Gradom Zagrebom, Društvom za komunikacijsku i medijsku kulturu i Udrugom sudaca za mladež, obiteljskih sudaca i stručnjaka za djecu i mladež.</a:t>
            </a:r>
            <a:b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</a:br>
            <a:b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  <a:t>Za sva dodatna pitanja oko Kviza, molimo vas obratite se:</a:t>
            </a:r>
            <a:b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r-HR" sz="1400" b="1" dirty="0">
                <a:solidFill>
                  <a:srgbClr val="000000"/>
                </a:solidFill>
                <a:latin typeface="Times" panose="02020603050405020304" pitchFamily="18" charset="0"/>
              </a:rPr>
              <a:t>Mirjana Soljačić</a:t>
            </a:r>
            <a: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  <a:t>, mag. psihologije</a:t>
            </a:r>
            <a:b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hr-HR" sz="1400" dirty="0">
                <a:solidFill>
                  <a:srgbClr val="000000"/>
                </a:solidFill>
                <a:latin typeface="Times" panose="02020603050405020304" pitchFamily="18" charset="0"/>
              </a:rPr>
              <a:t>E-pošta: soljacic@udruga-pragma.hr, mobitel: 095 1789 952.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4DFB950-5026-4D31-894F-C8D5CC4FA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7" b="38921"/>
          <a:stretch/>
        </p:blipFill>
        <p:spPr>
          <a:xfrm>
            <a:off x="1" y="0"/>
            <a:ext cx="12170652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388D5B-72BF-433D-BA3F-F3423B3A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780"/>
            <a:ext cx="10515600" cy="527018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Nomofobija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na </a:t>
            </a:r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nemogućnosti</a:t>
            </a:r>
            <a:r>
              <a:rPr lang="en-US" dirty="0"/>
              <a:t> </a:t>
            </a:r>
            <a:r>
              <a:rPr lang="en-US" dirty="0" err="1"/>
              <a:t>komuniciranja</a:t>
            </a:r>
            <a:r>
              <a:rPr lang="en-US" dirty="0"/>
              <a:t> </a:t>
            </a:r>
            <a:r>
              <a:rPr lang="en-US" dirty="0" err="1"/>
              <a:t>pametnim</a:t>
            </a:r>
            <a:r>
              <a:rPr lang="en-US" dirty="0"/>
              <a:t> </a:t>
            </a:r>
            <a:r>
              <a:rPr lang="en-US" dirty="0" err="1"/>
              <a:t>telefonom</a:t>
            </a:r>
            <a:r>
              <a:rPr lang="en-US" dirty="0"/>
              <a:t> ili </a:t>
            </a:r>
            <a:r>
              <a:rPr lang="en-US" dirty="0" err="1"/>
              <a:t>internetom</a:t>
            </a:r>
            <a:r>
              <a:rPr lang="en-US" dirty="0"/>
              <a:t>. </a:t>
            </a:r>
            <a:r>
              <a:rPr lang="en-US" dirty="0" err="1"/>
              <a:t>Prepoznajemo</a:t>
            </a:r>
            <a:r>
              <a:rPr lang="en-US" dirty="0"/>
              <a:t> je po sve </a:t>
            </a:r>
            <a:r>
              <a:rPr lang="en-US" dirty="0" err="1"/>
              <a:t>većoj</a:t>
            </a:r>
            <a:r>
              <a:rPr lang="en-US" dirty="0"/>
              <a:t> </a:t>
            </a:r>
            <a:r>
              <a:rPr lang="en-US" dirty="0" err="1"/>
              <a:t>potrebi</a:t>
            </a:r>
            <a:r>
              <a:rPr lang="en-US" dirty="0"/>
              <a:t> za </a:t>
            </a:r>
            <a:r>
              <a:rPr lang="en-US" dirty="0" err="1"/>
              <a:t>provjeravanjem</a:t>
            </a:r>
            <a:r>
              <a:rPr lang="en-US" dirty="0"/>
              <a:t> </a:t>
            </a:r>
            <a:r>
              <a:rPr lang="en-US" dirty="0" err="1"/>
              <a:t>poruka</a:t>
            </a:r>
            <a:r>
              <a:rPr lang="en-US" dirty="0"/>
              <a:t>, </a:t>
            </a:r>
            <a:r>
              <a:rPr lang="en-US" dirty="0" err="1"/>
              <a:t>poziva</a:t>
            </a:r>
            <a:r>
              <a:rPr lang="en-US" dirty="0"/>
              <a:t> i </a:t>
            </a:r>
            <a:r>
              <a:rPr lang="en-US" dirty="0" err="1"/>
              <a:t>obav</a:t>
            </a:r>
            <a:r>
              <a:rPr lang="hr-HR" dirty="0"/>
              <a:t>i</a:t>
            </a:r>
            <a:r>
              <a:rPr lang="en-US" dirty="0" err="1"/>
              <a:t>jesti</a:t>
            </a:r>
            <a:r>
              <a:rPr lang="en-US" dirty="0"/>
              <a:t>, </a:t>
            </a:r>
            <a:r>
              <a:rPr lang="en-US" dirty="0" err="1"/>
              <a:t>stalnom</a:t>
            </a:r>
            <a:r>
              <a:rPr lang="en-US" dirty="0"/>
              <a:t> </a:t>
            </a:r>
            <a:r>
              <a:rPr lang="en-US" dirty="0" err="1"/>
              <a:t>korištenju</a:t>
            </a:r>
            <a:r>
              <a:rPr lang="hr-HR" dirty="0"/>
              <a:t> </a:t>
            </a:r>
            <a:r>
              <a:rPr lang="en-US" dirty="0" err="1"/>
              <a:t>mobitela</a:t>
            </a:r>
            <a:r>
              <a:rPr lang="en-US" dirty="0"/>
              <a:t> i </a:t>
            </a:r>
            <a:r>
              <a:rPr lang="en-US" dirty="0" err="1"/>
              <a:t>držanja</a:t>
            </a:r>
            <a:r>
              <a:rPr lang="en-US" dirty="0"/>
              <a:t> ga </a:t>
            </a:r>
            <a:r>
              <a:rPr lang="en-US" dirty="0" err="1"/>
              <a:t>blizu</a:t>
            </a:r>
            <a:r>
              <a:rPr lang="hr-HR" dirty="0"/>
              <a:t> sebe</a:t>
            </a:r>
            <a:r>
              <a:rPr lang="en-US" dirty="0"/>
              <a:t>. </a:t>
            </a:r>
            <a:endParaRPr lang="hr-HR" dirty="0"/>
          </a:p>
          <a:p>
            <a:r>
              <a:rPr lang="en-US" dirty="0"/>
              <a:t>Moramo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svjesni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i </a:t>
            </a:r>
            <a:r>
              <a:rPr lang="en-US" dirty="0" err="1"/>
              <a:t>pozitivnih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nam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pametni</a:t>
            </a:r>
            <a:r>
              <a:rPr lang="en-US" dirty="0"/>
              <a:t> </a:t>
            </a:r>
            <a:r>
              <a:rPr lang="en-US" dirty="0" err="1"/>
              <a:t>telefoni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i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oprezni</a:t>
            </a:r>
            <a:r>
              <a:rPr lang="en-US" dirty="0"/>
              <a:t> u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korištenju</a:t>
            </a:r>
            <a:r>
              <a:rPr lang="en-US" dirty="0"/>
              <a:t>.</a:t>
            </a:r>
          </a:p>
          <a:p>
            <a:r>
              <a:rPr lang="en-US" b="1" dirty="0"/>
              <a:t>Što možemo </a:t>
            </a:r>
            <a:r>
              <a:rPr lang="en-US" b="1" dirty="0" err="1"/>
              <a:t>napraviti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smo</a:t>
            </a:r>
            <a:r>
              <a:rPr lang="en-US" b="1" dirty="0"/>
              <a:t> se </a:t>
            </a:r>
            <a:r>
              <a:rPr lang="en-US" b="1" dirty="0" err="1"/>
              <a:t>prepoznali</a:t>
            </a:r>
            <a:r>
              <a:rPr lang="en-US" b="1" dirty="0"/>
              <a:t> u </a:t>
            </a:r>
            <a:r>
              <a:rPr lang="en-US" b="1" dirty="0" err="1"/>
              <a:t>ovom</a:t>
            </a:r>
            <a:r>
              <a:rPr lang="en-US" b="1" dirty="0"/>
              <a:t> </a:t>
            </a:r>
            <a:r>
              <a:rPr lang="en-US" b="1" dirty="0" err="1"/>
              <a:t>opisu</a:t>
            </a:r>
            <a:r>
              <a:rPr lang="en-US" b="1" dirty="0"/>
              <a:t>?</a:t>
            </a:r>
            <a:endParaRPr lang="hr-HR" b="1" dirty="0"/>
          </a:p>
          <a:p>
            <a:pPr lvl="1"/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idemo</a:t>
            </a:r>
            <a:r>
              <a:rPr lang="en-US" dirty="0"/>
              <a:t> na </a:t>
            </a:r>
            <a:r>
              <a:rPr lang="en-US" dirty="0" err="1"/>
              <a:t>druženje</a:t>
            </a:r>
            <a:r>
              <a:rPr lang="en-US" dirty="0"/>
              <a:t> s </a:t>
            </a:r>
            <a:r>
              <a:rPr lang="en-US" dirty="0" err="1"/>
              <a:t>prijateljem</a:t>
            </a:r>
            <a:r>
              <a:rPr lang="en-US" dirty="0"/>
              <a:t> ili </a:t>
            </a:r>
            <a:r>
              <a:rPr lang="en-US" dirty="0" err="1"/>
              <a:t>prijateljicom</a:t>
            </a:r>
            <a:r>
              <a:rPr lang="en-US" dirty="0"/>
              <a:t>, možemo </a:t>
            </a:r>
            <a:r>
              <a:rPr lang="en-US" dirty="0" err="1"/>
              <a:t>ostaviti</a:t>
            </a:r>
            <a:r>
              <a:rPr lang="en-US" dirty="0"/>
              <a:t> </a:t>
            </a:r>
            <a:r>
              <a:rPr lang="en-US" dirty="0" err="1"/>
              <a:t>mobitel</a:t>
            </a:r>
            <a:r>
              <a:rPr lang="en-US" dirty="0"/>
              <a:t> u </a:t>
            </a:r>
            <a:r>
              <a:rPr lang="en-US" dirty="0" err="1"/>
              <a:t>torbi</a:t>
            </a:r>
            <a:r>
              <a:rPr lang="en-US" dirty="0"/>
              <a:t>, a </a:t>
            </a:r>
            <a:r>
              <a:rPr lang="en-US" dirty="0" err="1"/>
              <a:t>roditelje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obavjestiti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.</a:t>
            </a:r>
            <a:endParaRPr lang="hr-HR" dirty="0"/>
          </a:p>
          <a:p>
            <a:pPr lvl="1"/>
            <a:r>
              <a:rPr lang="en-US" dirty="0" err="1"/>
              <a:t>Ako</a:t>
            </a:r>
            <a:r>
              <a:rPr lang="en-US" dirty="0"/>
              <a:t> moramo </a:t>
            </a:r>
            <a:r>
              <a:rPr lang="en-US" dirty="0" err="1"/>
              <a:t>učiti</a:t>
            </a:r>
            <a:r>
              <a:rPr lang="en-US" dirty="0"/>
              <a:t> 4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/>
              <a:t>dnevno</a:t>
            </a:r>
            <a:r>
              <a:rPr lang="en-US" dirty="0"/>
              <a:t>,  </a:t>
            </a:r>
            <a:r>
              <a:rPr lang="en-US" dirty="0" err="1"/>
              <a:t>mobitel</a:t>
            </a:r>
            <a:r>
              <a:rPr lang="en-US" dirty="0"/>
              <a:t> možemo </a:t>
            </a:r>
            <a:r>
              <a:rPr lang="en-US" dirty="0" err="1"/>
              <a:t>ostaviti</a:t>
            </a:r>
            <a:r>
              <a:rPr lang="en-US" dirty="0"/>
              <a:t> u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sobi</a:t>
            </a:r>
            <a:r>
              <a:rPr lang="en-US" dirty="0"/>
              <a:t>, a </a:t>
            </a:r>
            <a:r>
              <a:rPr lang="en-US" dirty="0" err="1"/>
              <a:t>svakih</a:t>
            </a:r>
            <a:r>
              <a:rPr lang="en-US" dirty="0"/>
              <a:t> sat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hr-HR" dirty="0"/>
              <a:t>dozvoliti si 5 minuta slobodnog vremena na mobitelu</a:t>
            </a:r>
          </a:p>
          <a:p>
            <a:pPr lvl="1"/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idemo</a:t>
            </a:r>
            <a:r>
              <a:rPr lang="en-US" dirty="0"/>
              <a:t> </a:t>
            </a:r>
            <a:r>
              <a:rPr lang="en-US" dirty="0" err="1"/>
              <a:t>spavati</a:t>
            </a:r>
            <a:r>
              <a:rPr lang="en-US" dirty="0"/>
              <a:t>, </a:t>
            </a:r>
            <a:r>
              <a:rPr lang="en-US" dirty="0" err="1"/>
              <a:t>ostaviti</a:t>
            </a:r>
            <a:r>
              <a:rPr lang="en-US" dirty="0"/>
              <a:t> </a:t>
            </a:r>
            <a:r>
              <a:rPr lang="en-US" dirty="0" err="1"/>
              <a:t>mobitel</a:t>
            </a:r>
            <a:r>
              <a:rPr lang="en-US" dirty="0"/>
              <a:t> na </a:t>
            </a:r>
            <a:r>
              <a:rPr lang="en-US" dirty="0" err="1"/>
              <a:t>udaljenosti</a:t>
            </a:r>
            <a:r>
              <a:rPr lang="en-US" dirty="0"/>
              <a:t> od </a:t>
            </a:r>
            <a:r>
              <a:rPr lang="en-US" dirty="0" err="1"/>
              <a:t>kreveta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na </a:t>
            </a:r>
            <a:r>
              <a:rPr lang="en-US" dirty="0" err="1"/>
              <a:t>takvoj</a:t>
            </a:r>
            <a:r>
              <a:rPr lang="en-US" dirty="0"/>
              <a:t> </a:t>
            </a:r>
            <a:r>
              <a:rPr lang="en-US" dirty="0" err="1"/>
              <a:t>udaljenosti</a:t>
            </a:r>
            <a:r>
              <a:rPr lang="en-US" dirty="0"/>
              <a:t> da ga </a:t>
            </a:r>
            <a:r>
              <a:rPr lang="en-US" dirty="0" err="1"/>
              <a:t>čujemo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alarm </a:t>
            </a:r>
            <a:r>
              <a:rPr lang="en-US" dirty="0" err="1"/>
              <a:t>zazvoni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da se moramo </a:t>
            </a:r>
            <a:r>
              <a:rPr lang="en-US" dirty="0" err="1"/>
              <a:t>ustati</a:t>
            </a:r>
            <a:r>
              <a:rPr lang="en-US" dirty="0"/>
              <a:t> da bi ga </a:t>
            </a:r>
            <a:r>
              <a:rPr lang="en-US" dirty="0" err="1"/>
              <a:t>ugasili</a:t>
            </a:r>
            <a:endParaRPr lang="hr-HR" dirty="0"/>
          </a:p>
          <a:p>
            <a:pPr lvl="1"/>
            <a:r>
              <a:rPr lang="en-US" dirty="0" err="1"/>
              <a:t>Njegovati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uživo</a:t>
            </a:r>
            <a:r>
              <a:rPr lang="en-US" dirty="0"/>
              <a:t> – </a:t>
            </a:r>
            <a:r>
              <a:rPr lang="en-US" dirty="0" err="1"/>
              <a:t>otići</a:t>
            </a:r>
            <a:r>
              <a:rPr lang="en-US" dirty="0"/>
              <a:t> na </a:t>
            </a:r>
            <a:r>
              <a:rPr lang="en-US" dirty="0" err="1"/>
              <a:t>kavu</a:t>
            </a:r>
            <a:r>
              <a:rPr lang="en-US" dirty="0"/>
              <a:t> ili u </a:t>
            </a:r>
            <a:r>
              <a:rPr lang="en-US" dirty="0" err="1"/>
              <a:t>šetnju</a:t>
            </a:r>
            <a:r>
              <a:rPr lang="en-US" dirty="0"/>
              <a:t> s </a:t>
            </a:r>
            <a:r>
              <a:rPr lang="en-US" dirty="0" err="1"/>
              <a:t>prijateljima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osjetimo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za </a:t>
            </a:r>
            <a:r>
              <a:rPr lang="en-US" dirty="0" err="1"/>
              <a:t>druženjem</a:t>
            </a:r>
            <a:endParaRPr lang="hr-HR" dirty="0"/>
          </a:p>
          <a:p>
            <a:pPr lvl="1"/>
            <a:r>
              <a:rPr lang="hr-HR" dirty="0"/>
              <a:t>Dati priliku nekom novom hobiju, pronaći vlastite interese</a:t>
            </a:r>
          </a:p>
          <a:p>
            <a:pPr marL="457200" lvl="1" indent="0">
              <a:buNone/>
            </a:pPr>
            <a:endParaRPr lang="hr-HR" dirty="0"/>
          </a:p>
          <a:p>
            <a:pPr lvl="1"/>
            <a:r>
              <a:rPr lang="hr-HR" dirty="0"/>
              <a:t>Više informacija o svim prednostima i nedostacima medija, društvenih mreža, mobitela i sl., možete saznati na mrežnim stranicama Društva za komunikacijsku i medijsku kulturu (https://dkmk.hr), uz brojne publikacije koje možete koristiti u neposrednom radu s mladima.</a:t>
            </a:r>
          </a:p>
          <a:p>
            <a:endParaRPr lang="hr-HR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564B274B-40B3-4188-96A4-333AD940A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1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3E25B6-5D5B-4FC3-BF2E-3F6A3FC6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fobija</a:t>
            </a:r>
            <a:r>
              <a:rPr lang="en-US" dirty="0"/>
              <a:t> je </a:t>
            </a:r>
            <a:r>
              <a:rPr lang="hr-HR" dirty="0"/>
              <a:t>samo </a:t>
            </a:r>
            <a:r>
              <a:rPr lang="en-US" dirty="0" err="1"/>
              <a:t>sramežljivost</a:t>
            </a:r>
            <a:r>
              <a:rPr lang="hr-HR" dirty="0"/>
              <a:t>?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DC6D76E-E050-44E9-8143-C9A5386D3A46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B3ECB17-08DB-468E-8A8E-36FB6BA9554C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9F03B375-F07F-4D24-8737-D1A93FBA8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3E25B6-5D5B-4FC3-BF2E-3F6A3FC6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fobija</a:t>
            </a:r>
            <a:r>
              <a:rPr lang="en-US" dirty="0"/>
              <a:t> je s</a:t>
            </a:r>
            <a:r>
              <a:rPr lang="hr-HR" dirty="0"/>
              <a:t>amo s</a:t>
            </a:r>
            <a:r>
              <a:rPr lang="en-US" dirty="0" err="1"/>
              <a:t>ramežljivost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DC6D76E-E050-44E9-8143-C9A5386D3A46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B3ECB17-08DB-468E-8A8E-36FB6BA9554C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03C0FAC9-CC9D-427E-B087-87BBA0EEB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8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000231-7CB4-4DBC-9805-B2A2EAF4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05160" cy="475043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Na </a:t>
            </a:r>
            <a:r>
              <a:rPr lang="en-US" sz="2400" dirty="0" err="1"/>
              <a:t>socijalnu</a:t>
            </a:r>
            <a:r>
              <a:rPr lang="en-US" sz="2400" dirty="0"/>
              <a:t> </a:t>
            </a:r>
            <a:r>
              <a:rPr lang="en-US" sz="2400" dirty="0" err="1"/>
              <a:t>fobiju</a:t>
            </a:r>
            <a:r>
              <a:rPr lang="en-US" sz="2400" dirty="0"/>
              <a:t> se </a:t>
            </a:r>
            <a:r>
              <a:rPr lang="en-US" sz="2400" dirty="0" err="1"/>
              <a:t>često</a:t>
            </a:r>
            <a:r>
              <a:rPr lang="en-US" sz="2400" dirty="0"/>
              <a:t> </a:t>
            </a:r>
            <a:r>
              <a:rPr lang="hr-HR" sz="2400" dirty="0"/>
              <a:t>krivo </a:t>
            </a:r>
            <a:r>
              <a:rPr lang="en-US" sz="2400" dirty="0" err="1"/>
              <a:t>gleda</a:t>
            </a:r>
            <a:r>
              <a:rPr lang="en-US" sz="2400" dirty="0"/>
              <a:t> kao na </a:t>
            </a:r>
            <a:r>
              <a:rPr lang="en-US" sz="2400" dirty="0" err="1"/>
              <a:t>ekstremnu</a:t>
            </a:r>
            <a:r>
              <a:rPr lang="en-US" sz="2400" dirty="0"/>
              <a:t> </a:t>
            </a:r>
            <a:r>
              <a:rPr lang="en-US" sz="2400" dirty="0" err="1"/>
              <a:t>sramežljivost</a:t>
            </a:r>
            <a:r>
              <a:rPr lang="en-US" sz="2400" dirty="0"/>
              <a:t>, </a:t>
            </a:r>
            <a:r>
              <a:rPr lang="en-US" sz="2400" dirty="0" err="1"/>
              <a:t>međutim</a:t>
            </a:r>
            <a:r>
              <a:rPr lang="en-US" sz="2400" dirty="0"/>
              <a:t> </a:t>
            </a:r>
            <a:r>
              <a:rPr lang="en-US" sz="2400" dirty="0" err="1"/>
              <a:t>bitno</a:t>
            </a:r>
            <a:r>
              <a:rPr lang="en-US" sz="2400" dirty="0"/>
              <a:t> je </a:t>
            </a:r>
            <a:r>
              <a:rPr lang="en-US" sz="2400" dirty="0" err="1"/>
              <a:t>znati</a:t>
            </a:r>
            <a:r>
              <a:rPr lang="en-US" sz="2400" dirty="0"/>
              <a:t> da je socijalna </a:t>
            </a:r>
            <a:r>
              <a:rPr lang="en-US" sz="2400" dirty="0" err="1"/>
              <a:t>fobija</a:t>
            </a:r>
            <a:r>
              <a:rPr lang="en-US" sz="2400" dirty="0"/>
              <a:t> </a:t>
            </a:r>
            <a:r>
              <a:rPr lang="en-US" sz="2400" dirty="0" err="1"/>
              <a:t>psihički</a:t>
            </a:r>
            <a:r>
              <a:rPr lang="en-US" sz="2400" dirty="0"/>
              <a:t> </a:t>
            </a:r>
            <a:r>
              <a:rPr lang="en-US" sz="2400" dirty="0" err="1"/>
              <a:t>poremećaj</a:t>
            </a:r>
            <a:r>
              <a:rPr lang="en-US" sz="2400" dirty="0"/>
              <a:t>, a </a:t>
            </a:r>
            <a:r>
              <a:rPr lang="en-US" sz="2400" dirty="0" err="1"/>
              <a:t>sramežljivost</a:t>
            </a:r>
            <a:r>
              <a:rPr lang="en-US" sz="2400" dirty="0"/>
              <a:t> </a:t>
            </a:r>
            <a:r>
              <a:rPr lang="en-US" sz="2400" dirty="0" err="1"/>
              <a:t>crta</a:t>
            </a:r>
            <a:r>
              <a:rPr lang="en-US" sz="2400" dirty="0"/>
              <a:t> </a:t>
            </a:r>
            <a:r>
              <a:rPr lang="en-US" sz="2400" dirty="0" err="1"/>
              <a:t>ličnosti</a:t>
            </a:r>
            <a:r>
              <a:rPr lang="en-US" sz="2400" dirty="0"/>
              <a:t>. </a:t>
            </a:r>
            <a:endParaRPr lang="hr-HR" sz="2400" dirty="0"/>
          </a:p>
          <a:p>
            <a:pPr marL="0" indent="0" algn="just">
              <a:buNone/>
            </a:pPr>
            <a:endParaRPr lang="hr-HR" sz="2400" dirty="0"/>
          </a:p>
          <a:p>
            <a:pPr marL="0" indent="0" algn="just">
              <a:buNone/>
            </a:pPr>
            <a:r>
              <a:rPr lang="en-US" sz="2400" dirty="0"/>
              <a:t>U </a:t>
            </a:r>
            <a:r>
              <a:rPr lang="en-US" sz="2400" dirty="0" err="1"/>
              <a:t>čemu</a:t>
            </a:r>
            <a:r>
              <a:rPr lang="en-US" sz="2400" dirty="0"/>
              <a:t> je </a:t>
            </a:r>
            <a:r>
              <a:rPr lang="en-US" sz="2400" dirty="0" err="1"/>
              <a:t>razlika</a:t>
            </a:r>
            <a:r>
              <a:rPr lang="en-US" sz="2400" dirty="0"/>
              <a:t>?</a:t>
            </a:r>
            <a:endParaRPr lang="hr-HR" sz="2400" dirty="0"/>
          </a:p>
          <a:p>
            <a:pPr lvl="1" algn="just"/>
            <a:r>
              <a:rPr lang="en-US" sz="2000" dirty="0" err="1"/>
              <a:t>Sramežljivost</a:t>
            </a:r>
            <a:r>
              <a:rPr lang="en-US" sz="2000" dirty="0"/>
              <a:t> ne </a:t>
            </a:r>
            <a:r>
              <a:rPr lang="en-US" sz="2000" dirty="0" err="1"/>
              <a:t>ometa</a:t>
            </a:r>
            <a:r>
              <a:rPr lang="en-US" sz="2000" dirty="0"/>
              <a:t> </a:t>
            </a:r>
            <a:r>
              <a:rPr lang="en-US" sz="2000" dirty="0" err="1"/>
              <a:t>svakodnevno</a:t>
            </a:r>
            <a:r>
              <a:rPr lang="en-US" sz="2000" dirty="0"/>
              <a:t> </a:t>
            </a:r>
            <a:r>
              <a:rPr lang="en-US" sz="2000" dirty="0" err="1"/>
              <a:t>funkcioniranje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hr-HR" sz="2000" dirty="0"/>
              <a:t> su</a:t>
            </a:r>
            <a:r>
              <a:rPr lang="en-US" sz="2000" dirty="0"/>
              <a:t> neugodne emocije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proživljavaju</a:t>
            </a:r>
            <a:r>
              <a:rPr lang="en-US" sz="2000" dirty="0"/>
              <a:t> </a:t>
            </a:r>
            <a:r>
              <a:rPr lang="en-US" sz="2000" dirty="0" err="1"/>
              <a:t>slabijeg</a:t>
            </a:r>
            <a:r>
              <a:rPr lang="en-US" sz="2000" dirty="0"/>
              <a:t> </a:t>
            </a:r>
            <a:r>
              <a:rPr lang="en-US" sz="2000" dirty="0" err="1"/>
              <a:t>intenziteta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2000" dirty="0"/>
              <a:t>U </a:t>
            </a:r>
            <a:r>
              <a:rPr lang="en-US" sz="2000" dirty="0" err="1"/>
              <a:t>socijalnoj</a:t>
            </a:r>
            <a:r>
              <a:rPr lang="en-US" sz="2000" dirty="0"/>
              <a:t> </a:t>
            </a:r>
            <a:r>
              <a:rPr lang="en-US" sz="2000" dirty="0" err="1"/>
              <a:t>fobiji</a:t>
            </a:r>
            <a:r>
              <a:rPr lang="en-US" sz="2000" dirty="0"/>
              <a:t>, </a:t>
            </a:r>
            <a:r>
              <a:rPr lang="en-US" sz="2000" dirty="0" err="1"/>
              <a:t>svakodnevno</a:t>
            </a:r>
            <a:r>
              <a:rPr lang="en-US" sz="2000" dirty="0"/>
              <a:t> </a:t>
            </a:r>
            <a:r>
              <a:rPr lang="en-US" sz="2000" dirty="0" err="1"/>
              <a:t>funkcioniranje</a:t>
            </a:r>
            <a:r>
              <a:rPr lang="en-US" sz="2000" dirty="0"/>
              <a:t> je </a:t>
            </a:r>
            <a:r>
              <a:rPr lang="en-US" sz="2000" dirty="0" err="1"/>
              <a:t>znatno</a:t>
            </a:r>
            <a:r>
              <a:rPr lang="en-US" sz="2000" dirty="0"/>
              <a:t> </a:t>
            </a:r>
            <a:r>
              <a:rPr lang="en-US" sz="2000" dirty="0" err="1"/>
              <a:t>otežano</a:t>
            </a:r>
            <a:r>
              <a:rPr lang="en-US" sz="2000" dirty="0"/>
              <a:t> – </a:t>
            </a:r>
            <a:r>
              <a:rPr lang="en-US" sz="2000" dirty="0" err="1"/>
              <a:t>propuštaju</a:t>
            </a:r>
            <a:r>
              <a:rPr lang="en-US" sz="2000" dirty="0"/>
              <a:t> se </a:t>
            </a:r>
            <a:r>
              <a:rPr lang="en-US" sz="2000" dirty="0" err="1"/>
              <a:t>čak</a:t>
            </a:r>
            <a:r>
              <a:rPr lang="en-US" sz="2000" dirty="0"/>
              <a:t> i </a:t>
            </a:r>
            <a:r>
              <a:rPr lang="en-US" sz="2000" dirty="0" err="1"/>
              <a:t>oni</a:t>
            </a:r>
            <a:r>
              <a:rPr lang="en-US" sz="2000" dirty="0"/>
              <a:t> </a:t>
            </a:r>
            <a:r>
              <a:rPr lang="en-US" sz="2000" dirty="0" err="1"/>
              <a:t>važni</a:t>
            </a:r>
            <a:r>
              <a:rPr lang="en-US" sz="2000" dirty="0"/>
              <a:t> </a:t>
            </a:r>
            <a:r>
              <a:rPr lang="en-US" sz="2000" dirty="0" err="1"/>
              <a:t>događaji</a:t>
            </a:r>
            <a:r>
              <a:rPr lang="en-US" sz="2000" dirty="0"/>
              <a:t> kako bi se </a:t>
            </a:r>
            <a:r>
              <a:rPr lang="en-US" sz="2000" dirty="0" err="1"/>
              <a:t>izbjegli</a:t>
            </a:r>
            <a:r>
              <a:rPr lang="en-US" sz="2000" dirty="0"/>
              <a:t> </a:t>
            </a:r>
            <a:r>
              <a:rPr lang="en-US" sz="2000" dirty="0" err="1"/>
              <a:t>anksiozni</a:t>
            </a:r>
            <a:r>
              <a:rPr lang="en-US" sz="2000" dirty="0"/>
              <a:t> i </a:t>
            </a:r>
            <a:r>
              <a:rPr lang="en-US" sz="2000" dirty="0" err="1"/>
              <a:t>ostali</a:t>
            </a:r>
            <a:r>
              <a:rPr lang="en-US" sz="2000" dirty="0"/>
              <a:t> </a:t>
            </a:r>
            <a:r>
              <a:rPr lang="en-US" sz="2000" dirty="0" err="1"/>
              <a:t>tjelesni</a:t>
            </a:r>
            <a:r>
              <a:rPr lang="en-US" sz="2000" dirty="0"/>
              <a:t> </a:t>
            </a:r>
            <a:r>
              <a:rPr lang="en-US" sz="2000" dirty="0" err="1"/>
              <a:t>simptomi</a:t>
            </a:r>
            <a:r>
              <a:rPr lang="en-US" sz="2000" dirty="0"/>
              <a:t> koji su </a:t>
            </a:r>
            <a:r>
              <a:rPr lang="hr-HR" sz="2000" dirty="0"/>
              <a:t>intenzivno</a:t>
            </a:r>
            <a:r>
              <a:rPr lang="en-US" sz="2000" dirty="0"/>
              <a:t> </a:t>
            </a:r>
            <a:r>
              <a:rPr lang="en-US" sz="2000" dirty="0" err="1"/>
              <a:t>izraženi</a:t>
            </a:r>
            <a:r>
              <a:rPr lang="en-US" sz="2000" dirty="0"/>
              <a:t>.</a:t>
            </a:r>
            <a:endParaRPr lang="hr-HR" sz="2000" dirty="0"/>
          </a:p>
          <a:p>
            <a:pPr lvl="1" algn="just"/>
            <a:r>
              <a:rPr lang="en-US" sz="2000" dirty="0"/>
              <a:t>Ono što </a:t>
            </a:r>
            <a:r>
              <a:rPr lang="en-US" sz="2000" dirty="0" err="1"/>
              <a:t>im</a:t>
            </a:r>
            <a:r>
              <a:rPr lang="en-US" sz="2000" dirty="0"/>
              <a:t> je </a:t>
            </a:r>
            <a:r>
              <a:rPr lang="en-US" sz="2000" dirty="0" err="1"/>
              <a:t>zajedničko</a:t>
            </a:r>
            <a:r>
              <a:rPr lang="en-US" sz="2000" dirty="0"/>
              <a:t> je </a:t>
            </a:r>
            <a:r>
              <a:rPr lang="en-US" sz="2000" dirty="0" err="1"/>
              <a:t>prisutan</a:t>
            </a:r>
            <a:r>
              <a:rPr lang="en-US" sz="2000" dirty="0"/>
              <a:t> </a:t>
            </a:r>
            <a:r>
              <a:rPr lang="en-US" sz="2000" dirty="0" err="1"/>
              <a:t>strah</a:t>
            </a:r>
            <a:r>
              <a:rPr lang="en-US" sz="2000" dirty="0"/>
              <a:t> o</a:t>
            </a:r>
            <a:r>
              <a:rPr lang="hr-HR" sz="2000" dirty="0"/>
              <a:t> tome što će drugi misliti</a:t>
            </a:r>
            <a:r>
              <a:rPr lang="en-US" sz="2000" dirty="0"/>
              <a:t>, </a:t>
            </a:r>
            <a:r>
              <a:rPr lang="en-US" sz="2000" dirty="0" err="1"/>
              <a:t>javljanje</a:t>
            </a:r>
            <a:r>
              <a:rPr lang="en-US" sz="2000" dirty="0"/>
              <a:t> </a:t>
            </a:r>
            <a:r>
              <a:rPr lang="hr-HR" sz="2000" dirty="0"/>
              <a:t>tjeskobe</a:t>
            </a:r>
            <a:r>
              <a:rPr lang="en-US" sz="2000" dirty="0"/>
              <a:t> u </a:t>
            </a:r>
            <a:r>
              <a:rPr lang="en-US" sz="2000" dirty="0" err="1"/>
              <a:t>prisutnosti</a:t>
            </a:r>
            <a:r>
              <a:rPr lang="en-US" sz="2000" dirty="0"/>
              <a:t>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izbjegavanje</a:t>
            </a:r>
            <a:r>
              <a:rPr lang="en-US" sz="2000" dirty="0"/>
              <a:t> </a:t>
            </a:r>
            <a:r>
              <a:rPr lang="hr-HR" sz="2000" dirty="0"/>
              <a:t>bivanja u društvu.</a:t>
            </a:r>
          </a:p>
          <a:p>
            <a:pPr algn="just"/>
            <a:endParaRPr lang="hr-HR" sz="2400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72BABE61-163B-414C-BF75-2110D7E40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46B11-67F5-4BF7-BDE4-827562AC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42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7. </a:t>
            </a:r>
            <a:r>
              <a:rPr lang="en-US" dirty="0" err="1"/>
              <a:t>Alkohol</a:t>
            </a:r>
            <a:r>
              <a:rPr lang="en-US" dirty="0"/>
              <a:t> ne </a:t>
            </a:r>
            <a:r>
              <a:rPr lang="en-US" dirty="0" err="1"/>
              <a:t>narušava</a:t>
            </a:r>
            <a:r>
              <a:rPr lang="en-US" dirty="0"/>
              <a:t> </a:t>
            </a:r>
            <a:r>
              <a:rPr lang="en-US" dirty="0" err="1"/>
              <a:t>tjelesne</a:t>
            </a:r>
            <a:r>
              <a:rPr lang="en-US" dirty="0"/>
              <a:t> ili </a:t>
            </a:r>
            <a:r>
              <a:rPr lang="en-US" dirty="0" err="1"/>
              <a:t>psihičke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hr-HR" dirty="0"/>
              <a:t> te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privremene</a:t>
            </a:r>
            <a:r>
              <a:rPr lang="en-US" dirty="0"/>
              <a:t> </a:t>
            </a:r>
            <a:r>
              <a:rPr lang="en-US" dirty="0" err="1"/>
              <a:t>efekte</a:t>
            </a:r>
            <a:r>
              <a:rPr lang="hr-HR" dirty="0"/>
              <a:t>?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D36C313-F9F4-4185-B0FD-90A2C925CAC3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	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3CB9B36-3839-4A1B-91F8-9E5A6B1404B3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7546A0D3-E649-4CD9-987E-7D39108AF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D36C313-F9F4-4185-B0FD-90A2C925CAC3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3CB9B36-3839-4A1B-91F8-9E5A6B1404B3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19749CE2-5800-4875-9C64-7264ED101F46}"/>
              </a:ext>
            </a:extLst>
          </p:cNvPr>
          <p:cNvSpPr txBox="1">
            <a:spLocks/>
          </p:cNvSpPr>
          <p:nvPr/>
        </p:nvSpPr>
        <p:spPr>
          <a:xfrm>
            <a:off x="838200" y="3924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7. </a:t>
            </a:r>
            <a:r>
              <a:rPr lang="en-US" dirty="0" err="1"/>
              <a:t>Alkohol</a:t>
            </a:r>
            <a:r>
              <a:rPr lang="en-US" dirty="0"/>
              <a:t> ne </a:t>
            </a:r>
            <a:r>
              <a:rPr lang="en-US" dirty="0" err="1"/>
              <a:t>narušava</a:t>
            </a:r>
            <a:r>
              <a:rPr lang="en-US" dirty="0"/>
              <a:t> </a:t>
            </a:r>
            <a:r>
              <a:rPr lang="en-US" dirty="0" err="1"/>
              <a:t>tjelesne</a:t>
            </a:r>
            <a:r>
              <a:rPr lang="en-US" dirty="0"/>
              <a:t> ili </a:t>
            </a:r>
            <a:r>
              <a:rPr lang="en-US" dirty="0" err="1"/>
              <a:t>psihičke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hr-HR" dirty="0"/>
              <a:t> te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privremene</a:t>
            </a:r>
            <a:r>
              <a:rPr lang="en-US" dirty="0"/>
              <a:t> </a:t>
            </a:r>
            <a:r>
              <a:rPr lang="en-US" dirty="0" err="1"/>
              <a:t>efekte</a:t>
            </a:r>
            <a:r>
              <a:rPr lang="hr-HR" dirty="0"/>
              <a:t>?</a:t>
            </a:r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FEA02235-2AD2-43BB-925C-1BEDF1EFA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2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42A4C6-829F-4784-AECC-6096E4E25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540"/>
            <a:ext cx="10515600" cy="5052059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Problematično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psihoaktivne</a:t>
            </a:r>
            <a:r>
              <a:rPr lang="en-US" dirty="0"/>
              <a:t> </a:t>
            </a:r>
            <a:r>
              <a:rPr lang="en-US" dirty="0" err="1"/>
              <a:t>tvari</a:t>
            </a:r>
            <a:r>
              <a:rPr lang="en-US" dirty="0"/>
              <a:t> može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ozbiljnih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 i trauma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, </a:t>
            </a:r>
            <a:r>
              <a:rPr lang="en-US" dirty="0" err="1"/>
              <a:t>obitelji</a:t>
            </a:r>
            <a:r>
              <a:rPr lang="en-US" dirty="0"/>
              <a:t> i </a:t>
            </a:r>
            <a:r>
              <a:rPr lang="en-US" dirty="0" err="1"/>
              <a:t>cijele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Ispijanjem</a:t>
            </a:r>
            <a:r>
              <a:rPr lang="en-US" dirty="0"/>
              <a:t> </a:t>
            </a:r>
            <a:r>
              <a:rPr lang="en-US" dirty="0" err="1"/>
              <a:t>alkohola</a:t>
            </a:r>
            <a:r>
              <a:rPr lang="en-US" dirty="0"/>
              <a:t>,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nemogućnosti</a:t>
            </a:r>
            <a:r>
              <a:rPr lang="en-US" dirty="0"/>
              <a:t> </a:t>
            </a:r>
            <a:r>
              <a:rPr lang="en-US" dirty="0" err="1"/>
              <a:t>procjenjivanja</a:t>
            </a:r>
            <a:r>
              <a:rPr lang="en-US" dirty="0"/>
              <a:t> što je dobro, a što </a:t>
            </a:r>
            <a:r>
              <a:rPr lang="en-US" dirty="0" err="1"/>
              <a:t>nije</a:t>
            </a:r>
            <a:r>
              <a:rPr lang="hr-HR" dirty="0"/>
              <a:t>.</a:t>
            </a:r>
          </a:p>
          <a:p>
            <a:pPr algn="just"/>
            <a:r>
              <a:rPr lang="hr-HR" dirty="0"/>
              <a:t>S</a:t>
            </a:r>
            <a:r>
              <a:rPr lang="en-US" dirty="0" err="1"/>
              <a:t>posobnost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se </a:t>
            </a:r>
            <a:r>
              <a:rPr lang="en-US" dirty="0" err="1"/>
              <a:t>smanjuje</a:t>
            </a:r>
            <a:r>
              <a:rPr lang="en-US" dirty="0"/>
              <a:t>, ne može se proc</a:t>
            </a:r>
            <a:r>
              <a:rPr lang="hr-HR" dirty="0"/>
              <a:t>i</a:t>
            </a:r>
            <a:r>
              <a:rPr lang="en-US" dirty="0" err="1"/>
              <a:t>jeniti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. </a:t>
            </a:r>
          </a:p>
          <a:p>
            <a:pPr lvl="1" algn="just"/>
            <a:r>
              <a:rPr lang="en-US" dirty="0"/>
              <a:t>Često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prometnih</a:t>
            </a:r>
            <a:r>
              <a:rPr lang="en-US" dirty="0"/>
              <a:t> </a:t>
            </a:r>
            <a:r>
              <a:rPr lang="en-US" dirty="0" err="1"/>
              <a:t>nesreća</a:t>
            </a:r>
            <a:r>
              <a:rPr lang="en-US" dirty="0"/>
              <a:t> </a:t>
            </a:r>
            <a:r>
              <a:rPr lang="en-US" dirty="0" err="1"/>
              <a:t>uslijed</a:t>
            </a:r>
            <a:r>
              <a:rPr lang="en-US" dirty="0"/>
              <a:t> </a:t>
            </a:r>
            <a:r>
              <a:rPr lang="en-US" dirty="0" err="1"/>
              <a:t>vožnje</a:t>
            </a:r>
            <a:r>
              <a:rPr lang="en-US" dirty="0"/>
              <a:t> u </a:t>
            </a:r>
            <a:r>
              <a:rPr lang="en-US" dirty="0" err="1"/>
              <a:t>pijanom</a:t>
            </a:r>
            <a:r>
              <a:rPr lang="en-US" dirty="0"/>
              <a:t> </a:t>
            </a:r>
            <a:r>
              <a:rPr lang="en-US" dirty="0" err="1"/>
              <a:t>stanju</a:t>
            </a:r>
            <a:r>
              <a:rPr lang="en-US" dirty="0"/>
              <a:t> – s </a:t>
            </a:r>
            <a:r>
              <a:rPr lang="en-US" dirty="0" err="1"/>
              <a:t>teškim</a:t>
            </a:r>
            <a:r>
              <a:rPr lang="en-US" dirty="0"/>
              <a:t> </a:t>
            </a:r>
            <a:r>
              <a:rPr lang="en-US" dirty="0" err="1"/>
              <a:t>ozljedama</a:t>
            </a:r>
            <a:r>
              <a:rPr lang="en-US" dirty="0"/>
              <a:t> i </a:t>
            </a:r>
            <a:r>
              <a:rPr lang="en-US" dirty="0" err="1"/>
              <a:t>mogućnim</a:t>
            </a:r>
            <a:r>
              <a:rPr lang="en-US" dirty="0"/>
              <a:t> </a:t>
            </a:r>
            <a:r>
              <a:rPr lang="en-US" dirty="0" err="1"/>
              <a:t>tragičnim</a:t>
            </a:r>
            <a:r>
              <a:rPr lang="en-US" dirty="0"/>
              <a:t> </a:t>
            </a:r>
            <a:r>
              <a:rPr lang="en-US" dirty="0" err="1"/>
              <a:t>ishodima</a:t>
            </a:r>
            <a:r>
              <a:rPr lang="hr-HR" dirty="0"/>
              <a:t>.</a:t>
            </a:r>
          </a:p>
          <a:p>
            <a:pPr algn="just"/>
            <a:r>
              <a:rPr lang="en-US" dirty="0" err="1"/>
              <a:t>Adolescenti</a:t>
            </a:r>
            <a:r>
              <a:rPr lang="en-US" dirty="0"/>
              <a:t> i </a:t>
            </a:r>
            <a:r>
              <a:rPr lang="en-US" dirty="0" err="1"/>
              <a:t>odrasli</a:t>
            </a:r>
            <a:r>
              <a:rPr lang="en-US" dirty="0"/>
              <a:t> koji </a:t>
            </a:r>
            <a:r>
              <a:rPr lang="en-US" dirty="0" err="1"/>
              <a:t>piju</a:t>
            </a:r>
            <a:r>
              <a:rPr lang="en-US" dirty="0"/>
              <a:t> </a:t>
            </a:r>
            <a:r>
              <a:rPr lang="en-US" dirty="0" err="1"/>
              <a:t>prekomjerne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alkohola</a:t>
            </a:r>
            <a:r>
              <a:rPr lang="en-US" dirty="0"/>
              <a:t> mogu </a:t>
            </a:r>
            <a:r>
              <a:rPr lang="en-US" dirty="0" err="1"/>
              <a:t>prouzrokovati</a:t>
            </a:r>
            <a:r>
              <a:rPr lang="en-US" dirty="0"/>
              <a:t> </a:t>
            </a:r>
            <a:r>
              <a:rPr lang="en-US" dirty="0" err="1"/>
              <a:t>kronične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na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mozgu</a:t>
            </a:r>
            <a:r>
              <a:rPr lang="en-US" dirty="0"/>
              <a:t>, a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tinejdžera</a:t>
            </a:r>
            <a:r>
              <a:rPr lang="en-US" dirty="0"/>
              <a:t> može </a:t>
            </a:r>
            <a:r>
              <a:rPr lang="en-US" dirty="0" err="1"/>
              <a:t>doći</a:t>
            </a:r>
            <a:r>
              <a:rPr lang="en-US" dirty="0"/>
              <a:t> do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mozga</a:t>
            </a:r>
            <a:r>
              <a:rPr lang="en-US" dirty="0"/>
              <a:t>.</a:t>
            </a:r>
            <a:endParaRPr lang="hr-HR" dirty="0"/>
          </a:p>
          <a:p>
            <a:pPr algn="just"/>
            <a:endParaRPr lang="hr-HR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DDD757A0-A8B2-43F1-B6F5-447BB08C8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CB8BCE-CA87-40D7-91ED-27D196F8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3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8. Za </a:t>
            </a:r>
            <a:r>
              <a:rPr lang="en-US" dirty="0" err="1"/>
              <a:t>usvojiti</a:t>
            </a:r>
            <a:r>
              <a:rPr lang="en-US" dirty="0"/>
              <a:t> ili prom</a:t>
            </a:r>
            <a:r>
              <a:rPr lang="hr-HR" dirty="0"/>
              <a:t>i</a:t>
            </a:r>
            <a:r>
              <a:rPr lang="en-US" dirty="0" err="1"/>
              <a:t>jeniti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naviku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tjedan</a:t>
            </a:r>
            <a:r>
              <a:rPr lang="en-US" dirty="0"/>
              <a:t> dana</a:t>
            </a:r>
            <a:r>
              <a:rPr lang="hr-HR" dirty="0"/>
              <a:t>?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2C98DD4-317D-4766-9A51-C670FB4521CC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FB6CF1B-F1C0-45F9-B382-350D66F84771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D20ECB01-18BC-45D6-A087-354E4F274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CB8BCE-CA87-40D7-91ED-27D196F8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3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8. Za </a:t>
            </a:r>
            <a:r>
              <a:rPr lang="en-US" dirty="0" err="1"/>
              <a:t>usvojiti</a:t>
            </a:r>
            <a:r>
              <a:rPr lang="en-US" dirty="0"/>
              <a:t> ili prom</a:t>
            </a:r>
            <a:r>
              <a:rPr lang="hr-HR" dirty="0"/>
              <a:t>i</a:t>
            </a:r>
            <a:r>
              <a:rPr lang="en-US" dirty="0" err="1"/>
              <a:t>jeniti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naviku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tjedan</a:t>
            </a:r>
            <a:r>
              <a:rPr lang="en-US" dirty="0"/>
              <a:t> dana</a:t>
            </a:r>
            <a:r>
              <a:rPr lang="hr-HR" dirty="0"/>
              <a:t>?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2C98DD4-317D-4766-9A51-C670FB4521CC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hr-HR" dirty="0"/>
              <a:t>očno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FB6CF1B-F1C0-45F9-B382-350D66F84771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hr-HR" dirty="0" err="1"/>
              <a:t>etočno</a:t>
            </a:r>
            <a:endParaRPr lang="hr-HR" dirty="0"/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66E5A046-6DE6-46B4-8BE5-73369EEEF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1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7C080C-F48B-484B-8C23-13CC5175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10515600" cy="47939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Navika</a:t>
            </a:r>
            <a:r>
              <a:rPr lang="en-US" dirty="0"/>
              <a:t> je </a:t>
            </a:r>
            <a:r>
              <a:rPr lang="en-US" dirty="0" err="1"/>
              <a:t>redoviti</a:t>
            </a:r>
            <a:r>
              <a:rPr lang="en-US" dirty="0"/>
              <a:t> </a:t>
            </a:r>
            <a:r>
              <a:rPr lang="en-US" dirty="0" err="1"/>
              <a:t>obrasac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ko</a:t>
            </a:r>
            <a:r>
              <a:rPr lang="hr-HR" dirty="0"/>
              <a:t>je</a:t>
            </a:r>
            <a:r>
              <a:rPr lang="en-US" dirty="0"/>
              <a:t> </a:t>
            </a:r>
            <a:r>
              <a:rPr lang="en-US" dirty="0" err="1"/>
              <a:t>zahtijeva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ili </a:t>
            </a:r>
            <a:r>
              <a:rPr lang="en-US" dirty="0" err="1"/>
              <a:t>nimalo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 i </a:t>
            </a:r>
            <a:r>
              <a:rPr lang="en-US" dirty="0" err="1"/>
              <a:t>koj</a:t>
            </a:r>
            <a:r>
              <a:rPr lang="hr-HR" dirty="0"/>
              <a:t>e</a:t>
            </a:r>
            <a:r>
              <a:rPr lang="en-US" dirty="0"/>
              <a:t> se </a:t>
            </a:r>
            <a:r>
              <a:rPr lang="en-US" dirty="0" err="1"/>
              <a:t>uči</a:t>
            </a:r>
            <a:r>
              <a:rPr lang="hr-HR" dirty="0"/>
              <a:t>.</a:t>
            </a:r>
            <a:endParaRPr lang="en-US" dirty="0"/>
          </a:p>
          <a:p>
            <a:pPr algn="just"/>
            <a:r>
              <a:rPr lang="en-US" dirty="0"/>
              <a:t>Za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navike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hr-HR" dirty="0"/>
              <a:t>j</a:t>
            </a:r>
            <a:r>
              <a:rPr lang="en-US" dirty="0"/>
              <a:t>e </a:t>
            </a:r>
            <a:r>
              <a:rPr lang="en-US" dirty="0" err="1"/>
              <a:t>vremena</a:t>
            </a:r>
            <a:r>
              <a:rPr lang="en-US" dirty="0"/>
              <a:t>, </a:t>
            </a:r>
            <a:r>
              <a:rPr lang="en-US" dirty="0" err="1"/>
              <a:t>truda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pogotovo</a:t>
            </a:r>
            <a:r>
              <a:rPr lang="en-US" dirty="0"/>
              <a:t> </a:t>
            </a:r>
            <a:r>
              <a:rPr lang="en-US" dirty="0" err="1"/>
              <a:t>strpljenja</a:t>
            </a:r>
            <a:r>
              <a:rPr lang="en-US" dirty="0"/>
              <a:t>. Ona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ponavljanjem</a:t>
            </a:r>
            <a:r>
              <a:rPr lang="en-US" dirty="0"/>
              <a:t> </a:t>
            </a:r>
            <a:r>
              <a:rPr lang="hr-HR" dirty="0"/>
              <a:t>određenog ponašanja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potkrjepljenja</a:t>
            </a:r>
            <a:r>
              <a:rPr lang="en-US" dirty="0"/>
              <a:t>  ili </a:t>
            </a:r>
            <a:r>
              <a:rPr lang="en-US" dirty="0" err="1"/>
              <a:t>nagrade</a:t>
            </a:r>
            <a:r>
              <a:rPr lang="hr-HR" dirty="0"/>
              <a:t> koji se javlja kao posljedica tog ponašanja.</a:t>
            </a:r>
          </a:p>
          <a:p>
            <a:pPr algn="just"/>
            <a:r>
              <a:rPr lang="hr-HR" dirty="0"/>
              <a:t> </a:t>
            </a:r>
            <a:r>
              <a:rPr lang="hr-HR" i="1" dirty="0"/>
              <a:t>npr. kod usvajanja navike redovitog vježbanja, nagrada/potkrjepljenje može biti bolje osjećanje u vlastitom tijelu.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en-US" dirty="0"/>
              <a:t>Kako možemo </a:t>
            </a:r>
            <a:r>
              <a:rPr lang="en-US" dirty="0" err="1"/>
              <a:t>usvojiti</a:t>
            </a:r>
            <a:r>
              <a:rPr lang="en-US" dirty="0"/>
              <a:t> i </a:t>
            </a:r>
            <a:r>
              <a:rPr lang="en-US" dirty="0" err="1"/>
              <a:t>zadržati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naviku</a:t>
            </a:r>
            <a:r>
              <a:rPr lang="en-US" dirty="0"/>
              <a:t>?</a:t>
            </a:r>
            <a:endParaRPr lang="hr-HR" dirty="0"/>
          </a:p>
          <a:p>
            <a:pPr lvl="1" algn="just"/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trenutne</a:t>
            </a:r>
            <a:r>
              <a:rPr lang="en-US" dirty="0"/>
              <a:t> </a:t>
            </a:r>
            <a:r>
              <a:rPr lang="en-US" dirty="0" err="1"/>
              <a:t>navike</a:t>
            </a:r>
            <a:endParaRPr lang="hr-HR" dirty="0"/>
          </a:p>
          <a:p>
            <a:pPr lvl="1" algn="just"/>
            <a:r>
              <a:rPr lang="en-US" dirty="0" err="1"/>
              <a:t>Postaviti</a:t>
            </a:r>
            <a:r>
              <a:rPr lang="en-US" dirty="0"/>
              <a:t> </a:t>
            </a:r>
            <a:r>
              <a:rPr lang="en-US" dirty="0" err="1"/>
              <a:t>cilj</a:t>
            </a:r>
            <a:endParaRPr lang="hr-HR" dirty="0"/>
          </a:p>
          <a:p>
            <a:pPr lvl="1" algn="just"/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napredak</a:t>
            </a:r>
            <a:endParaRPr lang="hr-HR" dirty="0"/>
          </a:p>
          <a:p>
            <a:pPr lvl="1" algn="just"/>
            <a:r>
              <a:rPr lang="en-US" dirty="0" err="1"/>
              <a:t>Okružiti</a:t>
            </a:r>
            <a:r>
              <a:rPr lang="en-US" dirty="0"/>
              <a:t> se </a:t>
            </a:r>
            <a:r>
              <a:rPr lang="en-US" dirty="0" err="1"/>
              <a:t>podrškom</a:t>
            </a:r>
            <a:r>
              <a:rPr lang="en-US" dirty="0"/>
              <a:t> </a:t>
            </a:r>
            <a:r>
              <a:rPr lang="en-US" dirty="0" err="1"/>
              <a:t>bližnjih</a:t>
            </a:r>
            <a:endParaRPr lang="hr-HR" dirty="0"/>
          </a:p>
          <a:p>
            <a:pPr lvl="1" algn="just"/>
            <a:r>
              <a:rPr lang="en-US" dirty="0" err="1"/>
              <a:t>Nagraditi</a:t>
            </a:r>
            <a:r>
              <a:rPr lang="en-US" dirty="0"/>
              <a:t> se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uspjeha</a:t>
            </a:r>
            <a:endParaRPr lang="hr-HR" dirty="0"/>
          </a:p>
          <a:p>
            <a:pPr algn="just"/>
            <a:endParaRPr lang="hr-HR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A6096E64-83C7-474F-AEF3-153B09378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3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F572E8-CA3F-4EE3-A3A3-750F86E28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" y="2270373"/>
            <a:ext cx="10515600" cy="4351338"/>
          </a:xfrm>
        </p:spPr>
        <p:txBody>
          <a:bodyPr/>
          <a:lstStyle/>
          <a:p>
            <a:pPr algn="ctr"/>
            <a:r>
              <a:rPr lang="hr-HR" sz="2400" dirty="0"/>
              <a:t>Od 1992. godine, Svjetski dan mentalnog zdravlja </a:t>
            </a:r>
            <a:r>
              <a:rPr lang="en-US" sz="2400" dirty="0"/>
              <a:t>obilježava se </a:t>
            </a:r>
            <a:r>
              <a:rPr lang="hr-HR" sz="2400" b="1" dirty="0"/>
              <a:t>10. listopada</a:t>
            </a:r>
            <a:r>
              <a:rPr lang="hr-HR" sz="2400" dirty="0"/>
              <a:t>, čime se želi naglasiti važnost njegovog promicanja te potaknuti na ulaganje u sustav podrške mentalnom zdravlju.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Što je za vas mentalno zdravlje?</a:t>
            </a:r>
          </a:p>
          <a:p>
            <a:pPr algn="ctr"/>
            <a:r>
              <a:rPr lang="hr-HR" sz="2400" dirty="0"/>
              <a:t>Koliko vam je važno?</a:t>
            </a:r>
          </a:p>
          <a:p>
            <a:pPr algn="ctr"/>
            <a:r>
              <a:rPr lang="hr-HR" sz="2400" dirty="0"/>
              <a:t>Koje aktivnosti vam pomažu, a koje odmažu u zaštiti mentalnog zdravlja?</a:t>
            </a:r>
          </a:p>
          <a:p>
            <a:endParaRPr lang="hr-HR" dirty="0"/>
          </a:p>
        </p:txBody>
      </p:sp>
      <p:pic>
        <p:nvPicPr>
          <p:cNvPr id="5" name="Picture 4" descr="apple.jpg">
            <a:extLst>
              <a:ext uri="{FF2B5EF4-FFF2-40B4-BE49-F238E27FC236}">
                <a16:creationId xmlns:a16="http://schemas.microsoft.com/office/drawing/2014/main" id="{346CF02F-0C11-400A-90AA-9B4C8CBAF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E25968A-B8F0-429C-B4D8-7666AE275EDF}"/>
              </a:ext>
            </a:extLst>
          </p:cNvPr>
          <p:cNvSpPr txBox="1"/>
          <p:nvPr/>
        </p:nvSpPr>
        <p:spPr>
          <a:xfrm>
            <a:off x="2761785" y="1215483"/>
            <a:ext cx="666842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/>
              <a:t>Sretan vam Svjetski dan mentalnog zdravlja!</a:t>
            </a:r>
          </a:p>
        </p:txBody>
      </p:sp>
    </p:spTree>
    <p:extLst>
      <p:ext uri="{BB962C8B-B14F-4D97-AF65-F5344CB8AC3E}">
        <p14:creationId xmlns:p14="http://schemas.microsoft.com/office/powerpoint/2010/main" val="523437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18FCE6-ABDB-4DD0-9019-C00542CC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Izbaci uljeza!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C7ED0F7-CDB6-4CE6-BD8C-FABBA8DB537E}"/>
              </a:ext>
            </a:extLst>
          </p:cNvPr>
          <p:cNvSpPr/>
          <p:nvPr/>
        </p:nvSpPr>
        <p:spPr>
          <a:xfrm>
            <a:off x="838200" y="35394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Brojanje</a:t>
            </a:r>
            <a:r>
              <a:rPr lang="en-US" dirty="0"/>
              <a:t> </a:t>
            </a:r>
            <a:r>
              <a:rPr lang="en-US" dirty="0" err="1"/>
              <a:t>kalorija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D21BE7A-1B67-43D0-986A-FEAA61F07522}"/>
              </a:ext>
            </a:extLst>
          </p:cNvPr>
          <p:cNvSpPr/>
          <p:nvPr/>
        </p:nvSpPr>
        <p:spPr>
          <a:xfrm>
            <a:off x="838200" y="16906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Izbjegavanje</a:t>
            </a:r>
            <a:r>
              <a:rPr lang="en-US" dirty="0"/>
              <a:t> </a:t>
            </a:r>
            <a:r>
              <a:rPr lang="en-US" dirty="0" err="1"/>
              <a:t>obroka</a:t>
            </a:r>
            <a:r>
              <a:rPr lang="en-US" dirty="0"/>
              <a:t> u </a:t>
            </a:r>
            <a:r>
              <a:rPr lang="en-US" dirty="0" err="1"/>
              <a:t>društvu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85302D0-BEC4-436F-B118-2D5B728B3614}"/>
              </a:ext>
            </a:extLst>
          </p:cNvPr>
          <p:cNvSpPr/>
          <p:nvPr/>
        </p:nvSpPr>
        <p:spPr>
          <a:xfrm>
            <a:off x="6659880" y="16906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Dijeljenje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na </a:t>
            </a:r>
            <a:r>
              <a:rPr lang="en-US" dirty="0" err="1"/>
              <a:t>dobru</a:t>
            </a:r>
            <a:r>
              <a:rPr lang="en-US" dirty="0"/>
              <a:t> i </a:t>
            </a:r>
            <a:r>
              <a:rPr lang="en-US" dirty="0" err="1"/>
              <a:t>lošu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96A48EE-EFC9-4023-8229-8F065C65A89F}"/>
              </a:ext>
            </a:extLst>
          </p:cNvPr>
          <p:cNvSpPr/>
          <p:nvPr/>
        </p:nvSpPr>
        <p:spPr>
          <a:xfrm>
            <a:off x="6659880" y="35394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Vegetarijanska ishrana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A11E1B8-0FD1-4178-A93A-0F563BE02329}"/>
              </a:ext>
            </a:extLst>
          </p:cNvPr>
          <p:cNvSpPr/>
          <p:nvPr/>
        </p:nvSpPr>
        <p:spPr>
          <a:xfrm>
            <a:off x="838200" y="538542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Vježbanje</a:t>
            </a:r>
            <a:r>
              <a:rPr lang="en-US" dirty="0"/>
              <a:t> pod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cijenu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4EFAD74-B1D9-4B64-A028-B04431D47D19}"/>
              </a:ext>
            </a:extLst>
          </p:cNvPr>
          <p:cNvSpPr/>
          <p:nvPr/>
        </p:nvSpPr>
        <p:spPr>
          <a:xfrm>
            <a:off x="6659880" y="538542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Osjećaj</a:t>
            </a:r>
            <a:r>
              <a:rPr lang="en-US" dirty="0"/>
              <a:t> </a:t>
            </a:r>
            <a:r>
              <a:rPr lang="en-US" dirty="0" err="1"/>
              <a:t>krivnje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obroka</a:t>
            </a:r>
            <a:endParaRPr lang="hr-HR" dirty="0"/>
          </a:p>
        </p:txBody>
      </p:sp>
      <p:pic>
        <p:nvPicPr>
          <p:cNvPr id="11" name="Picture 4" descr="apple.jpg">
            <a:extLst>
              <a:ext uri="{FF2B5EF4-FFF2-40B4-BE49-F238E27FC236}">
                <a16:creationId xmlns:a16="http://schemas.microsoft.com/office/drawing/2014/main" id="{457B590B-D6DC-42CC-A52E-28D14F92A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8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C7ED0F7-CDB6-4CE6-BD8C-FABBA8DB537E}"/>
              </a:ext>
            </a:extLst>
          </p:cNvPr>
          <p:cNvSpPr/>
          <p:nvPr/>
        </p:nvSpPr>
        <p:spPr>
          <a:xfrm>
            <a:off x="838200" y="35394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Brojanje</a:t>
            </a:r>
            <a:r>
              <a:rPr lang="en-US" dirty="0"/>
              <a:t> </a:t>
            </a:r>
            <a:r>
              <a:rPr lang="en-US" dirty="0" err="1"/>
              <a:t>kalorija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D21BE7A-1B67-43D0-986A-FEAA61F07522}"/>
              </a:ext>
            </a:extLst>
          </p:cNvPr>
          <p:cNvSpPr/>
          <p:nvPr/>
        </p:nvSpPr>
        <p:spPr>
          <a:xfrm>
            <a:off x="838200" y="16906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Izbjegavanje</a:t>
            </a:r>
            <a:r>
              <a:rPr lang="en-US" dirty="0"/>
              <a:t> </a:t>
            </a:r>
            <a:r>
              <a:rPr lang="en-US" dirty="0" err="1"/>
              <a:t>obroka</a:t>
            </a:r>
            <a:r>
              <a:rPr lang="en-US" dirty="0"/>
              <a:t> u </a:t>
            </a:r>
            <a:r>
              <a:rPr lang="en-US" dirty="0" err="1"/>
              <a:t>društvu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85302D0-BEC4-436F-B118-2D5B728B3614}"/>
              </a:ext>
            </a:extLst>
          </p:cNvPr>
          <p:cNvSpPr/>
          <p:nvPr/>
        </p:nvSpPr>
        <p:spPr>
          <a:xfrm>
            <a:off x="6659880" y="16906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Dijeljenje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na </a:t>
            </a:r>
            <a:r>
              <a:rPr lang="en-US" dirty="0" err="1"/>
              <a:t>dobru</a:t>
            </a:r>
            <a:r>
              <a:rPr lang="en-US" dirty="0"/>
              <a:t> i </a:t>
            </a:r>
            <a:r>
              <a:rPr lang="en-US" dirty="0" err="1"/>
              <a:t>lošu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96A48EE-EFC9-4023-8229-8F065C65A89F}"/>
              </a:ext>
            </a:extLst>
          </p:cNvPr>
          <p:cNvSpPr/>
          <p:nvPr/>
        </p:nvSpPr>
        <p:spPr>
          <a:xfrm>
            <a:off x="6659880" y="3539488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Vegetarijanska ishrana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A11E1B8-0FD1-4178-A93A-0F563BE02329}"/>
              </a:ext>
            </a:extLst>
          </p:cNvPr>
          <p:cNvSpPr/>
          <p:nvPr/>
        </p:nvSpPr>
        <p:spPr>
          <a:xfrm>
            <a:off x="838200" y="538542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Vježbanje</a:t>
            </a:r>
            <a:r>
              <a:rPr lang="en-US" dirty="0"/>
              <a:t> pod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cijenu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4EFAD74-B1D9-4B64-A028-B04431D47D19}"/>
              </a:ext>
            </a:extLst>
          </p:cNvPr>
          <p:cNvSpPr/>
          <p:nvPr/>
        </p:nvSpPr>
        <p:spPr>
          <a:xfrm>
            <a:off x="6659880" y="538542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Osjećaj</a:t>
            </a:r>
            <a:r>
              <a:rPr lang="en-US" dirty="0"/>
              <a:t> </a:t>
            </a:r>
            <a:r>
              <a:rPr lang="en-US" dirty="0" err="1"/>
              <a:t>krivnje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obroka</a:t>
            </a:r>
            <a:endParaRPr lang="hr-HR" dirty="0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21B4EC31-35AE-4661-BD28-3E84FCD6502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9. </a:t>
            </a:r>
            <a:r>
              <a:rPr lang="hr-HR" dirty="0"/>
              <a:t>Izbaci uljeza!</a:t>
            </a:r>
          </a:p>
        </p:txBody>
      </p:sp>
      <p:pic>
        <p:nvPicPr>
          <p:cNvPr id="10" name="Picture 4" descr="apple.jpg">
            <a:extLst>
              <a:ext uri="{FF2B5EF4-FFF2-40B4-BE49-F238E27FC236}">
                <a16:creationId xmlns:a16="http://schemas.microsoft.com/office/drawing/2014/main" id="{AA2EF061-74DF-4DAA-92E3-57746C0D9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5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7C2672-3524-4D60-889B-92E91ECA7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75" y="1253330"/>
            <a:ext cx="10515600" cy="5101749"/>
          </a:xfrm>
        </p:spPr>
        <p:txBody>
          <a:bodyPr>
            <a:normAutofit/>
          </a:bodyPr>
          <a:lstStyle/>
          <a:p>
            <a:pPr algn="just"/>
            <a:r>
              <a:rPr lang="hr-HR" sz="2000" dirty="0"/>
              <a:t>Vegetarijanska ishrana je ona ishrana u kojoj se ne jedu meso i njegove prerađevine. Brojni ljudi se na takav način hrane zbog zdravstvenih, moralnih ili praktičnih razloga.</a:t>
            </a:r>
          </a:p>
          <a:p>
            <a:pPr algn="just"/>
            <a:r>
              <a:rPr lang="hr-HR" sz="2000" dirty="0"/>
              <a:t>Ostali ponuđeni odgovori su neki od simptoma p</a:t>
            </a:r>
            <a:r>
              <a:rPr lang="en-US" sz="2000" dirty="0" err="1"/>
              <a:t>oremećaj</a:t>
            </a:r>
            <a:r>
              <a:rPr lang="hr-HR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hranjenja</a:t>
            </a:r>
            <a:r>
              <a:rPr lang="en-US" sz="2000" dirty="0"/>
              <a:t> </a:t>
            </a:r>
            <a:r>
              <a:rPr lang="hr-HR" sz="2000" dirty="0"/>
              <a:t>koji se </a:t>
            </a:r>
            <a:r>
              <a:rPr lang="en-US" sz="2000" dirty="0" err="1"/>
              <a:t>uglavnom</a:t>
            </a:r>
            <a:r>
              <a:rPr lang="en-US" sz="2000" dirty="0"/>
              <a:t> se </a:t>
            </a:r>
            <a:r>
              <a:rPr lang="en-US" sz="2000" dirty="0" err="1"/>
              <a:t>javljaju</a:t>
            </a:r>
            <a:r>
              <a:rPr lang="en-US" sz="2000" dirty="0"/>
              <a:t> u </a:t>
            </a:r>
            <a:r>
              <a:rPr lang="en-US" sz="2000" dirty="0" err="1"/>
              <a:t>mlađoj</a:t>
            </a:r>
            <a:r>
              <a:rPr lang="en-US" sz="2000" dirty="0"/>
              <a:t> </a:t>
            </a:r>
            <a:r>
              <a:rPr lang="en-US" sz="2000" dirty="0" err="1"/>
              <a:t>životnoj</a:t>
            </a:r>
            <a:r>
              <a:rPr lang="en-US" sz="2000" dirty="0"/>
              <a:t> dobi i </a:t>
            </a:r>
            <a:r>
              <a:rPr lang="en-US" sz="2000" dirty="0" err="1"/>
              <a:t>adolescenciji</a:t>
            </a:r>
            <a:r>
              <a:rPr lang="hr-HR" sz="2000" dirty="0"/>
              <a:t>.</a:t>
            </a:r>
          </a:p>
          <a:p>
            <a:pPr algn="just"/>
            <a:r>
              <a:rPr lang="en-US" sz="2000" dirty="0"/>
              <a:t>Za </a:t>
            </a:r>
            <a:r>
              <a:rPr lang="en-US" sz="2000" dirty="0" err="1"/>
              <a:t>njih</a:t>
            </a:r>
            <a:r>
              <a:rPr lang="en-US" sz="2000" dirty="0"/>
              <a:t> je </a:t>
            </a:r>
            <a:r>
              <a:rPr lang="en-US" sz="2000" dirty="0" err="1"/>
              <a:t>karakteristično</a:t>
            </a:r>
            <a:r>
              <a:rPr lang="en-US" sz="2000" dirty="0"/>
              <a:t> – </a:t>
            </a:r>
            <a:r>
              <a:rPr lang="en-US" sz="2000" dirty="0" err="1"/>
              <a:t>poremećen</a:t>
            </a:r>
            <a:r>
              <a:rPr lang="en-US" sz="2000" dirty="0"/>
              <a:t> </a:t>
            </a:r>
            <a:r>
              <a:rPr lang="en-US" sz="2000" dirty="0" err="1"/>
              <a:t>odnos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hrani</a:t>
            </a:r>
            <a:r>
              <a:rPr lang="en-US" sz="2000" dirty="0"/>
              <a:t>, </a:t>
            </a:r>
            <a:r>
              <a:rPr lang="en-US" sz="2000" dirty="0" err="1"/>
              <a:t>negativna</a:t>
            </a:r>
            <a:r>
              <a:rPr lang="en-US" sz="2000" dirty="0"/>
              <a:t> </a:t>
            </a:r>
            <a:r>
              <a:rPr lang="en-US" sz="2000" dirty="0" err="1"/>
              <a:t>slika</a:t>
            </a:r>
            <a:r>
              <a:rPr lang="en-US" sz="2000" dirty="0"/>
              <a:t> o </a:t>
            </a:r>
            <a:r>
              <a:rPr lang="en-US" sz="2000" dirty="0" err="1"/>
              <a:t>svom</a:t>
            </a:r>
            <a:r>
              <a:rPr lang="en-US" sz="2000" dirty="0"/>
              <a:t> </a:t>
            </a:r>
            <a:r>
              <a:rPr lang="en-US" sz="2000" dirty="0" err="1"/>
              <a:t>tijelu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narušeno</a:t>
            </a:r>
            <a:r>
              <a:rPr lang="en-US" sz="2000" dirty="0"/>
              <a:t> </a:t>
            </a:r>
            <a:r>
              <a:rPr lang="en-US" sz="2000" dirty="0" err="1"/>
              <a:t>samopoštovanje</a:t>
            </a:r>
            <a:r>
              <a:rPr lang="en-US" sz="2000" dirty="0"/>
              <a:t>.</a:t>
            </a:r>
            <a:endParaRPr lang="hr-HR" sz="2000" dirty="0"/>
          </a:p>
          <a:p>
            <a:pPr algn="just"/>
            <a:r>
              <a:rPr lang="en-US" sz="2000" dirty="0"/>
              <a:t>Tri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tipa</a:t>
            </a:r>
            <a:r>
              <a:rPr lang="en-US" sz="2000" dirty="0"/>
              <a:t> – </a:t>
            </a:r>
            <a:r>
              <a:rPr lang="en-US" sz="2000" b="1" dirty="0" err="1"/>
              <a:t>anoreksija</a:t>
            </a:r>
            <a:r>
              <a:rPr lang="en-US" sz="2000" b="1" dirty="0"/>
              <a:t>, </a:t>
            </a:r>
            <a:r>
              <a:rPr lang="en-US" sz="2000" b="1" dirty="0" err="1"/>
              <a:t>bulimija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kompulzivno</a:t>
            </a:r>
            <a:r>
              <a:rPr lang="en-US" sz="2000" b="1" dirty="0"/>
              <a:t> </a:t>
            </a:r>
            <a:r>
              <a:rPr lang="en-US" sz="2000" b="1" dirty="0" err="1"/>
              <a:t>prejedanje</a:t>
            </a:r>
            <a:r>
              <a:rPr lang="en-US" sz="2000" dirty="0"/>
              <a:t>. </a:t>
            </a:r>
            <a:r>
              <a:rPr lang="en-US" sz="2000" dirty="0" err="1"/>
              <a:t>Iako</a:t>
            </a:r>
            <a:r>
              <a:rPr lang="en-US" sz="2000" dirty="0"/>
              <a:t> se </a:t>
            </a:r>
            <a:r>
              <a:rPr lang="en-US" sz="2000" dirty="0" err="1"/>
              <a:t>različito</a:t>
            </a:r>
            <a:r>
              <a:rPr lang="en-US" sz="2000" dirty="0"/>
              <a:t> </a:t>
            </a:r>
            <a:r>
              <a:rPr lang="hr-HR" sz="2000" dirty="0"/>
              <a:t>očituju</a:t>
            </a:r>
            <a:r>
              <a:rPr lang="en-US" sz="2000" dirty="0"/>
              <a:t>, </a:t>
            </a:r>
            <a:r>
              <a:rPr lang="en-US" sz="2000" dirty="0" err="1"/>
              <a:t>sva</a:t>
            </a:r>
            <a:r>
              <a:rPr lang="en-US" sz="2000" dirty="0"/>
              <a:t> tri </a:t>
            </a:r>
            <a:r>
              <a:rPr lang="en-US" sz="2000" dirty="0" err="1"/>
              <a:t>zahtijevaju</a:t>
            </a:r>
            <a:r>
              <a:rPr lang="en-US" sz="2000" dirty="0"/>
              <a:t> </a:t>
            </a:r>
            <a:r>
              <a:rPr lang="en-US" sz="2000" dirty="0" err="1"/>
              <a:t>stručnu</a:t>
            </a:r>
            <a:r>
              <a:rPr lang="en-US" sz="2000" dirty="0"/>
              <a:t> </a:t>
            </a:r>
            <a:r>
              <a:rPr lang="en-US" sz="2000" dirty="0" err="1"/>
              <a:t>pomoć</a:t>
            </a:r>
            <a:r>
              <a:rPr lang="en-US" sz="2000" dirty="0"/>
              <a:t> i </a:t>
            </a:r>
            <a:r>
              <a:rPr lang="en-US" sz="2000" dirty="0" err="1"/>
              <a:t>liječenje</a:t>
            </a:r>
            <a:r>
              <a:rPr lang="en-US" sz="2000" dirty="0"/>
              <a:t>. </a:t>
            </a:r>
            <a:r>
              <a:rPr lang="en-US" sz="2000" dirty="0" err="1"/>
              <a:t>Simptomi</a:t>
            </a:r>
            <a:r>
              <a:rPr lang="en-US" sz="2000" dirty="0"/>
              <a:t> se </a:t>
            </a:r>
            <a:r>
              <a:rPr lang="en-US" sz="2000" dirty="0" err="1"/>
              <a:t>razvijaju</a:t>
            </a:r>
            <a:r>
              <a:rPr lang="en-US" sz="2000" dirty="0"/>
              <a:t> </a:t>
            </a:r>
            <a:r>
              <a:rPr lang="en-US" sz="2000" dirty="0" err="1"/>
              <a:t>postupno</a:t>
            </a:r>
            <a:r>
              <a:rPr lang="en-US" sz="2000" dirty="0"/>
              <a:t>, a osoba </a:t>
            </a:r>
            <a:r>
              <a:rPr lang="en-US" sz="2000" dirty="0" err="1"/>
              <a:t>ulazi</a:t>
            </a:r>
            <a:r>
              <a:rPr lang="en-US" sz="2000" dirty="0"/>
              <a:t> u </a:t>
            </a:r>
            <a:r>
              <a:rPr lang="en-US" sz="2000" dirty="0" err="1"/>
              <a:t>začarani</a:t>
            </a:r>
            <a:r>
              <a:rPr lang="en-US" sz="2000" dirty="0"/>
              <a:t> </a:t>
            </a:r>
            <a:r>
              <a:rPr lang="en-US" sz="2000" dirty="0" err="1"/>
              <a:t>kru</a:t>
            </a:r>
            <a:r>
              <a:rPr lang="hr-HR" sz="2000" dirty="0"/>
              <a:t>g</a:t>
            </a:r>
            <a:r>
              <a:rPr lang="en-US" sz="2000" dirty="0"/>
              <a:t> </a:t>
            </a:r>
            <a:r>
              <a:rPr lang="en-US" sz="2000" dirty="0" err="1"/>
              <a:t>gladovanja</a:t>
            </a:r>
            <a:r>
              <a:rPr lang="en-US" sz="2000" dirty="0"/>
              <a:t>, </a:t>
            </a:r>
            <a:r>
              <a:rPr lang="en-US" sz="2000" dirty="0" err="1"/>
              <a:t>prejedanja</a:t>
            </a:r>
            <a:r>
              <a:rPr lang="en-US" sz="2000" dirty="0"/>
              <a:t>, </a:t>
            </a:r>
            <a:r>
              <a:rPr lang="en-US" sz="2000" dirty="0" err="1"/>
              <a:t>povraćanja</a:t>
            </a:r>
            <a:r>
              <a:rPr lang="en-US" sz="2000" dirty="0"/>
              <a:t>, </a:t>
            </a:r>
            <a:r>
              <a:rPr lang="en-US" sz="2000" dirty="0" err="1"/>
              <a:t>vježbanja</a:t>
            </a:r>
            <a:r>
              <a:rPr lang="en-US" sz="2000" dirty="0"/>
              <a:t>… </a:t>
            </a:r>
            <a:endParaRPr lang="hr-HR" sz="2000" dirty="0"/>
          </a:p>
          <a:p>
            <a:pPr algn="just"/>
            <a:r>
              <a:rPr lang="en-US" sz="2000" dirty="0" err="1"/>
              <a:t>Neki</a:t>
            </a:r>
            <a:r>
              <a:rPr lang="en-US" sz="2000" dirty="0"/>
              <a:t> </a:t>
            </a:r>
            <a:r>
              <a:rPr lang="en-US" sz="2000" dirty="0" err="1"/>
              <a:t>simptomi</a:t>
            </a:r>
            <a:r>
              <a:rPr lang="en-US" sz="2000" dirty="0"/>
              <a:t>:</a:t>
            </a:r>
          </a:p>
          <a:p>
            <a:pPr lvl="1" algn="just"/>
            <a:r>
              <a:rPr lang="en-US" sz="1600" dirty="0"/>
              <a:t>Osoba </a:t>
            </a:r>
            <a:r>
              <a:rPr lang="en-US" sz="1600" dirty="0" err="1"/>
              <a:t>daje</a:t>
            </a:r>
            <a:r>
              <a:rPr lang="en-US" sz="1600" dirty="0"/>
              <a:t> </a:t>
            </a:r>
            <a:r>
              <a:rPr lang="en-US" sz="1600" dirty="0" err="1"/>
              <a:t>veliku</a:t>
            </a:r>
            <a:r>
              <a:rPr lang="en-US" sz="1600" dirty="0"/>
              <a:t> </a:t>
            </a:r>
            <a:r>
              <a:rPr lang="en-US" sz="1600" dirty="0" err="1"/>
              <a:t>pozornost</a:t>
            </a:r>
            <a:r>
              <a:rPr lang="en-US" sz="1600" dirty="0"/>
              <a:t> tome što </a:t>
            </a:r>
            <a:r>
              <a:rPr lang="en-US" sz="1600" dirty="0" err="1"/>
              <a:t>će</a:t>
            </a:r>
            <a:r>
              <a:rPr lang="en-US" sz="1600" dirty="0"/>
              <a:t>, </a:t>
            </a:r>
            <a:r>
              <a:rPr lang="en-US" sz="1600" dirty="0" err="1"/>
              <a:t>kada</a:t>
            </a:r>
            <a:r>
              <a:rPr lang="en-US" sz="1600" dirty="0"/>
              <a:t> i </a:t>
            </a:r>
            <a:r>
              <a:rPr lang="en-US" sz="1600" dirty="0" err="1"/>
              <a:t>gdje</a:t>
            </a:r>
            <a:r>
              <a:rPr lang="en-US" sz="1600" dirty="0"/>
              <a:t> </a:t>
            </a:r>
            <a:r>
              <a:rPr lang="en-US" sz="1600" dirty="0" err="1"/>
              <a:t>jesti</a:t>
            </a:r>
            <a:r>
              <a:rPr lang="en-US" sz="1600" dirty="0"/>
              <a:t>, </a:t>
            </a:r>
            <a:r>
              <a:rPr lang="en-US" sz="1600" dirty="0" err="1"/>
              <a:t>hranu</a:t>
            </a:r>
            <a:r>
              <a:rPr lang="en-US" sz="1600" dirty="0"/>
              <a:t> </a:t>
            </a:r>
            <a:r>
              <a:rPr lang="en-US" sz="1600" dirty="0" err="1"/>
              <a:t>koristi</a:t>
            </a:r>
            <a:r>
              <a:rPr lang="en-US" sz="1600" dirty="0"/>
              <a:t> za </a:t>
            </a:r>
            <a:r>
              <a:rPr lang="en-US" sz="1600" dirty="0" err="1"/>
              <a:t>nošenje</a:t>
            </a:r>
            <a:r>
              <a:rPr lang="en-US" sz="1600" dirty="0"/>
              <a:t> s </a:t>
            </a:r>
            <a:r>
              <a:rPr lang="en-US" sz="1600" dirty="0" err="1"/>
              <a:t>neugodnim</a:t>
            </a:r>
            <a:r>
              <a:rPr lang="en-US" sz="1600" dirty="0"/>
              <a:t> emocijama, </a:t>
            </a:r>
            <a:r>
              <a:rPr lang="en-US" sz="1600" dirty="0" err="1"/>
              <a:t>izbjegavanje</a:t>
            </a:r>
            <a:r>
              <a:rPr lang="en-US" sz="1600" dirty="0"/>
              <a:t> </a:t>
            </a:r>
            <a:r>
              <a:rPr lang="en-US" sz="1600" dirty="0" err="1"/>
              <a:t>obroka</a:t>
            </a:r>
            <a:r>
              <a:rPr lang="en-US" sz="1600" dirty="0"/>
              <a:t> u </a:t>
            </a:r>
            <a:r>
              <a:rPr lang="en-US" sz="1600" dirty="0" err="1"/>
              <a:t>društvu</a:t>
            </a:r>
            <a:r>
              <a:rPr lang="en-US" sz="1600" dirty="0"/>
              <a:t>, </a:t>
            </a:r>
            <a:r>
              <a:rPr lang="en-US" sz="1600" dirty="0" err="1"/>
              <a:t>nisko</a:t>
            </a:r>
            <a:r>
              <a:rPr lang="en-US" sz="1600" dirty="0"/>
              <a:t> </a:t>
            </a:r>
            <a:r>
              <a:rPr lang="en-US" sz="1600" dirty="0" err="1"/>
              <a:t>samopošovanje</a:t>
            </a:r>
            <a:r>
              <a:rPr lang="en-US" sz="1600" dirty="0"/>
              <a:t>, </a:t>
            </a:r>
            <a:r>
              <a:rPr lang="en-US" sz="1600" dirty="0" err="1"/>
              <a:t>držanje</a:t>
            </a:r>
            <a:r>
              <a:rPr lang="en-US" sz="1600" dirty="0"/>
              <a:t> </a:t>
            </a:r>
            <a:r>
              <a:rPr lang="en-US" sz="1600" dirty="0" err="1"/>
              <a:t>stroge</a:t>
            </a:r>
            <a:r>
              <a:rPr lang="en-US" sz="1600" dirty="0"/>
              <a:t> </a:t>
            </a:r>
            <a:r>
              <a:rPr lang="en-US" sz="1600" dirty="0" err="1"/>
              <a:t>dijete</a:t>
            </a:r>
            <a:r>
              <a:rPr lang="en-US" sz="1600" dirty="0"/>
              <a:t> bez </a:t>
            </a:r>
            <a:r>
              <a:rPr lang="en-US" sz="1600" dirty="0" err="1"/>
              <a:t>kompromisa</a:t>
            </a:r>
            <a:r>
              <a:rPr lang="en-US" sz="1600" dirty="0"/>
              <a:t>, </a:t>
            </a:r>
            <a:r>
              <a:rPr lang="en-US" sz="1600" dirty="0" err="1"/>
              <a:t>temeljenje</a:t>
            </a:r>
            <a:r>
              <a:rPr lang="en-US" sz="1600" dirty="0"/>
              <a:t> </a:t>
            </a:r>
            <a:r>
              <a:rPr lang="en-US" sz="1600" dirty="0" err="1"/>
              <a:t>vlastite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na </a:t>
            </a:r>
            <a:r>
              <a:rPr lang="en-US" sz="1600" dirty="0" err="1"/>
              <a:t>izgledu</a:t>
            </a:r>
            <a:r>
              <a:rPr lang="en-US" sz="1600" dirty="0"/>
              <a:t>, </a:t>
            </a:r>
            <a:r>
              <a:rPr lang="en-US" sz="1600" dirty="0" err="1"/>
              <a:t>strah</a:t>
            </a:r>
            <a:r>
              <a:rPr lang="en-US" sz="1600" dirty="0"/>
              <a:t> od </a:t>
            </a:r>
            <a:r>
              <a:rPr lang="en-US" sz="1600" dirty="0" err="1"/>
              <a:t>debljanja</a:t>
            </a:r>
            <a:r>
              <a:rPr lang="en-US" sz="1600" dirty="0"/>
              <a:t>, </a:t>
            </a:r>
            <a:r>
              <a:rPr lang="en-US" sz="1600" dirty="0" err="1"/>
              <a:t>krivnja</a:t>
            </a:r>
            <a:r>
              <a:rPr lang="en-US" sz="1600" dirty="0"/>
              <a:t> </a:t>
            </a:r>
            <a:r>
              <a:rPr lang="en-US" sz="1600" dirty="0" err="1"/>
              <a:t>nakon</a:t>
            </a:r>
            <a:r>
              <a:rPr lang="en-US" sz="1600" dirty="0"/>
              <a:t> </a:t>
            </a:r>
            <a:r>
              <a:rPr lang="en-US" sz="1600" dirty="0" err="1"/>
              <a:t>obroka</a:t>
            </a:r>
            <a:r>
              <a:rPr lang="hr-HR" sz="1600" dirty="0"/>
              <a:t>;</a:t>
            </a:r>
            <a:r>
              <a:rPr lang="en-US" sz="1600" dirty="0"/>
              <a:t> </a:t>
            </a:r>
            <a:r>
              <a:rPr lang="en-US" sz="1600" dirty="0" err="1"/>
              <a:t>dijeljenje</a:t>
            </a:r>
            <a:r>
              <a:rPr lang="en-US" sz="1600" dirty="0"/>
              <a:t> </a:t>
            </a:r>
            <a:r>
              <a:rPr lang="en-US" sz="1600" dirty="0" err="1"/>
              <a:t>hrane</a:t>
            </a:r>
            <a:r>
              <a:rPr lang="en-US" sz="1600" dirty="0"/>
              <a:t> na </a:t>
            </a:r>
            <a:r>
              <a:rPr lang="en-US" sz="1600" dirty="0" err="1"/>
              <a:t>dobru</a:t>
            </a:r>
            <a:r>
              <a:rPr lang="en-US" sz="1600" dirty="0"/>
              <a:t> i </a:t>
            </a:r>
            <a:r>
              <a:rPr lang="en-US" sz="1600" dirty="0" err="1"/>
              <a:t>lošu</a:t>
            </a:r>
            <a:r>
              <a:rPr lang="en-US" sz="1600" dirty="0"/>
              <a:t>, </a:t>
            </a:r>
            <a:r>
              <a:rPr lang="en-US" sz="1600" dirty="0" err="1"/>
              <a:t>zabranjenu</a:t>
            </a:r>
            <a:r>
              <a:rPr lang="en-US" sz="1600" dirty="0"/>
              <a:t> i </a:t>
            </a:r>
            <a:r>
              <a:rPr lang="en-US" sz="1600" dirty="0" err="1"/>
              <a:t>dozvoljenu</a:t>
            </a:r>
            <a:r>
              <a:rPr lang="en-US" sz="1600" dirty="0"/>
              <a:t>, osoba se </a:t>
            </a:r>
            <a:r>
              <a:rPr lang="en-US" sz="1600" dirty="0" err="1"/>
              <a:t>vidi</a:t>
            </a:r>
            <a:r>
              <a:rPr lang="en-US" sz="1600" dirty="0"/>
              <a:t> </a:t>
            </a:r>
            <a:r>
              <a:rPr lang="en-US" sz="1600" dirty="0" err="1"/>
              <a:t>debljom</a:t>
            </a:r>
            <a:r>
              <a:rPr lang="en-US" sz="1600" dirty="0"/>
              <a:t> </a:t>
            </a:r>
            <a:r>
              <a:rPr lang="en-US" sz="1600" dirty="0" err="1"/>
              <a:t>nego</a:t>
            </a:r>
            <a:r>
              <a:rPr lang="en-US" sz="1600" dirty="0"/>
              <a:t> što </a:t>
            </a:r>
            <a:r>
              <a:rPr lang="en-US" sz="1600" dirty="0" err="1"/>
              <a:t>zaista</a:t>
            </a:r>
            <a:r>
              <a:rPr lang="en-US" sz="1600" dirty="0"/>
              <a:t> jest</a:t>
            </a:r>
            <a:r>
              <a:rPr lang="hr-HR" sz="1600" dirty="0"/>
              <a:t>;</a:t>
            </a:r>
            <a:r>
              <a:rPr lang="en-US" sz="1600" dirty="0"/>
              <a:t> </a:t>
            </a:r>
            <a:r>
              <a:rPr lang="en-US" sz="1600" dirty="0" err="1"/>
              <a:t>vježbanje</a:t>
            </a:r>
            <a:r>
              <a:rPr lang="en-US" sz="1600" dirty="0"/>
              <a:t> pod </a:t>
            </a:r>
            <a:r>
              <a:rPr lang="en-US" sz="1600" dirty="0" err="1"/>
              <a:t>svaku</a:t>
            </a:r>
            <a:r>
              <a:rPr lang="en-US" sz="1600" dirty="0"/>
              <a:t> </a:t>
            </a:r>
            <a:r>
              <a:rPr lang="en-US" sz="1600" dirty="0" err="1"/>
              <a:t>cijenu</a:t>
            </a:r>
            <a:r>
              <a:rPr lang="en-US" sz="1600" dirty="0"/>
              <a:t> s </a:t>
            </a:r>
            <a:r>
              <a:rPr lang="en-US" sz="1600" dirty="0" err="1"/>
              <a:t>ciljem</a:t>
            </a:r>
            <a:r>
              <a:rPr lang="en-US" sz="1600" dirty="0"/>
              <a:t> </a:t>
            </a:r>
            <a:r>
              <a:rPr lang="en-US" sz="1600" dirty="0" err="1"/>
              <a:t>gubitka</a:t>
            </a:r>
            <a:r>
              <a:rPr lang="en-US" sz="1600" dirty="0"/>
              <a:t> ili </a:t>
            </a:r>
            <a:r>
              <a:rPr lang="en-US" sz="1600" dirty="0" err="1"/>
              <a:t>dobitka</a:t>
            </a:r>
            <a:r>
              <a:rPr lang="en-US" sz="1600" dirty="0"/>
              <a:t> </a:t>
            </a:r>
            <a:r>
              <a:rPr lang="en-US" sz="1600" dirty="0" err="1"/>
              <a:t>kilograma</a:t>
            </a:r>
            <a:r>
              <a:rPr lang="en-US" sz="1600" dirty="0"/>
              <a:t>, </a:t>
            </a:r>
            <a:r>
              <a:rPr lang="en-US" sz="1600" dirty="0" err="1"/>
              <a:t>osjećaj</a:t>
            </a:r>
            <a:r>
              <a:rPr lang="en-US" sz="1600" dirty="0"/>
              <a:t> </a:t>
            </a:r>
            <a:r>
              <a:rPr lang="en-US" sz="1600" dirty="0" err="1"/>
              <a:t>gubitka</a:t>
            </a:r>
            <a:r>
              <a:rPr lang="en-US" sz="1600" dirty="0"/>
              <a:t> </a:t>
            </a:r>
            <a:r>
              <a:rPr lang="en-US" sz="1600" dirty="0" err="1"/>
              <a:t>kontrole</a:t>
            </a:r>
            <a:r>
              <a:rPr lang="en-US" sz="1600" dirty="0"/>
              <a:t>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jedenju</a:t>
            </a:r>
            <a:r>
              <a:rPr lang="en-US" sz="1600" dirty="0"/>
              <a:t>, </a:t>
            </a:r>
            <a:r>
              <a:rPr lang="en-US" sz="1600" dirty="0" err="1"/>
              <a:t>povraćanje</a:t>
            </a:r>
            <a:r>
              <a:rPr lang="en-US" sz="1600" dirty="0"/>
              <a:t> ili </a:t>
            </a:r>
            <a:r>
              <a:rPr lang="en-US" sz="1600" dirty="0" err="1"/>
              <a:t>razmišljanje</a:t>
            </a:r>
            <a:r>
              <a:rPr lang="en-US" sz="1600" dirty="0"/>
              <a:t> o </a:t>
            </a:r>
            <a:r>
              <a:rPr lang="en-US" sz="1600" dirty="0" err="1"/>
              <a:t>povraćanju</a:t>
            </a:r>
            <a:r>
              <a:rPr lang="hr-HR" sz="1600" dirty="0"/>
              <a:t>;</a:t>
            </a:r>
            <a:r>
              <a:rPr lang="en-US" sz="1600" dirty="0"/>
              <a:t> </a:t>
            </a:r>
            <a:r>
              <a:rPr lang="en-US" sz="1600" dirty="0" err="1"/>
              <a:t>jedenje</a:t>
            </a:r>
            <a:r>
              <a:rPr lang="en-US" sz="1600" dirty="0"/>
              <a:t> u </a:t>
            </a:r>
            <a:r>
              <a:rPr lang="en-US" sz="1600" dirty="0" err="1"/>
              <a:t>tajnosti</a:t>
            </a:r>
            <a:r>
              <a:rPr lang="en-US" sz="1600" dirty="0"/>
              <a:t>, </a:t>
            </a:r>
            <a:r>
              <a:rPr lang="en-US" sz="1600" dirty="0" err="1"/>
              <a:t>nagle</a:t>
            </a:r>
            <a:r>
              <a:rPr lang="en-US" sz="1600" dirty="0"/>
              <a:t> </a:t>
            </a:r>
            <a:r>
              <a:rPr lang="en-US" sz="1600" dirty="0" err="1"/>
              <a:t>promjene</a:t>
            </a:r>
            <a:r>
              <a:rPr lang="en-US" sz="1600" dirty="0"/>
              <a:t> u </a:t>
            </a:r>
            <a:r>
              <a:rPr lang="en-US" sz="1600" dirty="0" err="1"/>
              <a:t>težini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vaganje</a:t>
            </a:r>
            <a:r>
              <a:rPr lang="en-US" sz="1600" dirty="0"/>
              <a:t>, </a:t>
            </a:r>
            <a:r>
              <a:rPr lang="en-US" sz="1600" dirty="0" err="1"/>
              <a:t>povlačenje</a:t>
            </a:r>
            <a:r>
              <a:rPr lang="en-US" sz="1600" dirty="0"/>
              <a:t> u </a:t>
            </a:r>
            <a:r>
              <a:rPr lang="en-US" sz="1600" dirty="0" err="1"/>
              <a:t>sebe</a:t>
            </a:r>
            <a:r>
              <a:rPr lang="en-US" sz="1600" dirty="0"/>
              <a:t> i </a:t>
            </a:r>
            <a:r>
              <a:rPr lang="en-US" sz="1600" dirty="0" err="1"/>
              <a:t>promjene</a:t>
            </a:r>
            <a:r>
              <a:rPr lang="en-US" sz="1600" dirty="0"/>
              <a:t> </a:t>
            </a:r>
            <a:r>
              <a:rPr lang="en-US" sz="1600" dirty="0" err="1"/>
              <a:t>raspoloženja</a:t>
            </a:r>
            <a:endParaRPr lang="hr-HR" sz="1600" dirty="0"/>
          </a:p>
          <a:p>
            <a:pPr algn="just"/>
            <a:endParaRPr lang="hr-HR" sz="1800" dirty="0"/>
          </a:p>
        </p:txBody>
      </p:sp>
      <p:pic>
        <p:nvPicPr>
          <p:cNvPr id="5" name="Picture 4" descr="apple.jpg">
            <a:extLst>
              <a:ext uri="{FF2B5EF4-FFF2-40B4-BE49-F238E27FC236}">
                <a16:creationId xmlns:a16="http://schemas.microsoft.com/office/drawing/2014/main" id="{891BB655-5B48-48CD-9DC5-AAE66D434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4F57D-D444-42F8-A367-F138F8F7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367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10</a:t>
            </a:r>
            <a:r>
              <a:rPr lang="hr-HR" dirty="0"/>
              <a:t>.</a:t>
            </a:r>
            <a:r>
              <a:rPr lang="en-US" dirty="0"/>
              <a:t> Kako se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psihološko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s </a:t>
            </a:r>
            <a:r>
              <a:rPr lang="en-US" dirty="0" err="1"/>
              <a:t>izražen</a:t>
            </a:r>
            <a:r>
              <a:rPr lang="hr-HR" dirty="0"/>
              <a:t>im </a:t>
            </a:r>
            <a:r>
              <a:rPr lang="en-US" dirty="0" err="1"/>
              <a:t>strahom</a:t>
            </a:r>
            <a:r>
              <a:rPr lang="en-US" dirty="0"/>
              <a:t> od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testova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61A495C3-A53E-4E57-B712-A17C71D78FA3}"/>
              </a:ext>
            </a:extLst>
          </p:cNvPr>
          <p:cNvSpPr/>
          <p:nvPr/>
        </p:nvSpPr>
        <p:spPr>
          <a:xfrm>
            <a:off x="2204165" y="3461349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Ispitna</a:t>
            </a:r>
            <a:r>
              <a:rPr lang="en-US" dirty="0"/>
              <a:t> </a:t>
            </a:r>
            <a:r>
              <a:rPr lang="en-US" dirty="0" err="1"/>
              <a:t>anksioznost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A4BDDA3E-BE17-44BB-914B-0CDD76D0B959}"/>
              </a:ext>
            </a:extLst>
          </p:cNvPr>
          <p:cNvSpPr/>
          <p:nvPr/>
        </p:nvSpPr>
        <p:spPr>
          <a:xfrm>
            <a:off x="7031435" y="3461349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Testna</a:t>
            </a:r>
            <a:r>
              <a:rPr lang="en-US" dirty="0"/>
              <a:t> </a:t>
            </a:r>
            <a:r>
              <a:rPr lang="en-US" dirty="0" err="1"/>
              <a:t>ank</a:t>
            </a:r>
            <a:r>
              <a:rPr lang="hr-HR" dirty="0"/>
              <a:t>s</a:t>
            </a:r>
            <a:r>
              <a:rPr lang="en-US" dirty="0" err="1"/>
              <a:t>ioznost</a:t>
            </a:r>
            <a:endParaRPr lang="hr-HR" dirty="0"/>
          </a:p>
        </p:txBody>
      </p:sp>
      <p:pic>
        <p:nvPicPr>
          <p:cNvPr id="7" name="Picture 4" descr="apple.jpg">
            <a:extLst>
              <a:ext uri="{FF2B5EF4-FFF2-40B4-BE49-F238E27FC236}">
                <a16:creationId xmlns:a16="http://schemas.microsoft.com/office/drawing/2014/main" id="{81DE92D2-A81C-4291-B905-CAA8F3144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17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4F57D-D444-42F8-A367-F138F8F7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367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1</a:t>
            </a:r>
            <a:r>
              <a:rPr lang="en-US" dirty="0"/>
              <a:t>0</a:t>
            </a:r>
            <a:r>
              <a:rPr lang="hr-HR" dirty="0"/>
              <a:t>. </a:t>
            </a:r>
            <a:r>
              <a:rPr lang="en-US" dirty="0"/>
              <a:t>Kako se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psihološko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s </a:t>
            </a:r>
            <a:r>
              <a:rPr lang="hr-HR" dirty="0"/>
              <a:t>izraženim </a:t>
            </a:r>
            <a:r>
              <a:rPr lang="en-US" dirty="0" err="1"/>
              <a:t>strahom</a:t>
            </a:r>
            <a:r>
              <a:rPr lang="en-US" dirty="0"/>
              <a:t> od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testova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78988D1-50BA-4AE9-B212-316E158BBF99}"/>
              </a:ext>
            </a:extLst>
          </p:cNvPr>
          <p:cNvSpPr/>
          <p:nvPr/>
        </p:nvSpPr>
        <p:spPr>
          <a:xfrm>
            <a:off x="2204165" y="3461349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Ispitna</a:t>
            </a:r>
            <a:r>
              <a:rPr lang="en-US" dirty="0"/>
              <a:t> </a:t>
            </a:r>
            <a:r>
              <a:rPr lang="en-US" dirty="0" err="1"/>
              <a:t>anksioznost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03DBC830-A523-4367-BCA3-EAC57E199C54}"/>
              </a:ext>
            </a:extLst>
          </p:cNvPr>
          <p:cNvSpPr/>
          <p:nvPr/>
        </p:nvSpPr>
        <p:spPr>
          <a:xfrm>
            <a:off x="7031435" y="3461349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Testna</a:t>
            </a:r>
            <a:r>
              <a:rPr lang="en-US" dirty="0"/>
              <a:t> </a:t>
            </a:r>
            <a:r>
              <a:rPr lang="en-US" dirty="0" err="1"/>
              <a:t>ank</a:t>
            </a:r>
            <a:r>
              <a:rPr lang="hr-HR" dirty="0"/>
              <a:t>s</a:t>
            </a:r>
            <a:r>
              <a:rPr lang="en-US" dirty="0" err="1"/>
              <a:t>ioznost</a:t>
            </a:r>
            <a:endParaRPr lang="hr-HR" dirty="0"/>
          </a:p>
        </p:txBody>
      </p:sp>
      <p:pic>
        <p:nvPicPr>
          <p:cNvPr id="7" name="Picture 4" descr="apple.jpg">
            <a:extLst>
              <a:ext uri="{FF2B5EF4-FFF2-40B4-BE49-F238E27FC236}">
                <a16:creationId xmlns:a16="http://schemas.microsoft.com/office/drawing/2014/main" id="{2CBF8D6B-D563-4833-AB1C-0464D338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68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7BDA63-F9DD-4121-A239-842F7A2F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896"/>
            <a:ext cx="10515600" cy="514144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Blaga </a:t>
            </a:r>
            <a:r>
              <a:rPr lang="en-US" sz="2400" dirty="0" err="1"/>
              <a:t>anksioznost</a:t>
            </a:r>
            <a:r>
              <a:rPr lang="en-US" sz="2400" dirty="0"/>
              <a:t>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ispita</a:t>
            </a:r>
            <a:r>
              <a:rPr lang="en-US" sz="2400" dirty="0"/>
              <a:t> </a:t>
            </a:r>
            <a:r>
              <a:rPr lang="en-US" sz="2400" dirty="0" err="1"/>
              <a:t>često</a:t>
            </a:r>
            <a:r>
              <a:rPr lang="en-US" sz="2400" dirty="0"/>
              <a:t> ne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veliki</a:t>
            </a:r>
            <a:r>
              <a:rPr lang="en-US" sz="2400" dirty="0"/>
              <a:t> problem,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je </a:t>
            </a:r>
            <a:r>
              <a:rPr lang="en-US" sz="2400" dirty="0" err="1"/>
              <a:t>strah</a:t>
            </a:r>
            <a:r>
              <a:rPr lang="en-US" sz="2400" dirty="0"/>
              <a:t> </a:t>
            </a:r>
            <a:r>
              <a:rPr lang="en-US" sz="2400" dirty="0" err="1"/>
              <a:t>intenzivan</a:t>
            </a:r>
            <a:r>
              <a:rPr lang="en-US" sz="2400" dirty="0"/>
              <a:t> i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/>
              <a:t>utječe</a:t>
            </a:r>
            <a:r>
              <a:rPr lang="en-US" sz="2400" dirty="0"/>
              <a:t> na </a:t>
            </a:r>
            <a:r>
              <a:rPr lang="en-US" sz="2400" dirty="0" err="1"/>
              <a:t>rezultate</a:t>
            </a:r>
            <a:r>
              <a:rPr lang="en-US" sz="2400" dirty="0"/>
              <a:t>, </a:t>
            </a:r>
            <a:r>
              <a:rPr lang="en-US" sz="2400" dirty="0" err="1"/>
              <a:t>govorimo</a:t>
            </a:r>
            <a:r>
              <a:rPr lang="en-US" sz="2400" dirty="0"/>
              <a:t> o </a:t>
            </a:r>
            <a:r>
              <a:rPr lang="en-US" sz="2400" b="1" dirty="0" err="1"/>
              <a:t>ispitnoj</a:t>
            </a:r>
            <a:r>
              <a:rPr lang="en-US" sz="2400" b="1" dirty="0"/>
              <a:t> </a:t>
            </a:r>
            <a:r>
              <a:rPr lang="en-US" sz="2400" b="1" dirty="0" err="1"/>
              <a:t>anksioznosti</a:t>
            </a:r>
            <a:r>
              <a:rPr lang="en-US" sz="2400" dirty="0"/>
              <a:t>. </a:t>
            </a:r>
            <a:r>
              <a:rPr lang="en-US" sz="2400" dirty="0" err="1"/>
              <a:t>Javlja</a:t>
            </a:r>
            <a:r>
              <a:rPr lang="en-US" sz="2400" dirty="0"/>
              <a:t> se </a:t>
            </a:r>
            <a:r>
              <a:rPr lang="en-US" sz="2400" dirty="0" err="1"/>
              <a:t>prije</a:t>
            </a:r>
            <a:r>
              <a:rPr lang="en-US" sz="2400" dirty="0"/>
              <a:t>, za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ispitnih</a:t>
            </a:r>
            <a:r>
              <a:rPr lang="en-US" sz="2400" dirty="0"/>
              <a:t> </a:t>
            </a:r>
            <a:r>
              <a:rPr lang="en-US" sz="2400" dirty="0" err="1"/>
              <a:t>okolnosti</a:t>
            </a:r>
            <a:r>
              <a:rPr lang="en-US" sz="2400" dirty="0"/>
              <a:t>. Često može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popraćena</a:t>
            </a:r>
            <a:r>
              <a:rPr lang="en-US" sz="2400" dirty="0"/>
              <a:t> i </a:t>
            </a:r>
            <a:r>
              <a:rPr lang="en-US" sz="2400" dirty="0" err="1"/>
              <a:t>fizičkim</a:t>
            </a:r>
            <a:r>
              <a:rPr lang="en-US" sz="2400" dirty="0"/>
              <a:t> </a:t>
            </a:r>
            <a:r>
              <a:rPr lang="en-US" sz="2400" dirty="0" err="1"/>
              <a:t>simptomima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/>
              <a:t>Karakterizira</a:t>
            </a:r>
            <a:r>
              <a:rPr lang="en-US" sz="2400" dirty="0"/>
              <a:t> je </a:t>
            </a:r>
            <a:r>
              <a:rPr lang="en-US" sz="2400" dirty="0" err="1"/>
              <a:t>pojava</a:t>
            </a:r>
            <a:r>
              <a:rPr lang="en-US" sz="2400" dirty="0"/>
              <a:t> </a:t>
            </a:r>
            <a:r>
              <a:rPr lang="en-US" sz="2400" dirty="0" err="1"/>
              <a:t>negativnih</a:t>
            </a:r>
            <a:r>
              <a:rPr lang="en-US" sz="2400" dirty="0"/>
              <a:t> misli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ometaju</a:t>
            </a:r>
            <a:r>
              <a:rPr lang="en-US" sz="2400" dirty="0"/>
              <a:t> </a:t>
            </a:r>
            <a:r>
              <a:rPr lang="en-US" sz="2400" dirty="0" err="1"/>
              <a:t>pisanje</a:t>
            </a:r>
            <a:r>
              <a:rPr lang="en-US" sz="2400" dirty="0"/>
              <a:t> </a:t>
            </a:r>
            <a:r>
              <a:rPr lang="en-US" sz="2400" dirty="0" err="1"/>
              <a:t>ispita</a:t>
            </a:r>
            <a:r>
              <a:rPr lang="en-US" sz="2400" dirty="0"/>
              <a:t>, </a:t>
            </a:r>
            <a:r>
              <a:rPr lang="en-US" sz="2400" dirty="0" err="1"/>
              <a:t>teškoće</a:t>
            </a:r>
            <a:r>
              <a:rPr lang="en-US" sz="2400" dirty="0"/>
              <a:t> u </a:t>
            </a:r>
            <a:r>
              <a:rPr lang="en-US" sz="2400" dirty="0" err="1"/>
              <a:t>koncentriranju</a:t>
            </a:r>
            <a:r>
              <a:rPr lang="en-US" sz="2400" dirty="0"/>
              <a:t>, </a:t>
            </a:r>
            <a:r>
              <a:rPr lang="en-US" sz="2400" dirty="0" err="1"/>
              <a:t>osjećaj</a:t>
            </a:r>
            <a:r>
              <a:rPr lang="en-US" sz="2400" dirty="0"/>
              <a:t> </a:t>
            </a:r>
            <a:r>
              <a:rPr lang="hr-HR" sz="2400" dirty="0"/>
              <a:t>„</a:t>
            </a:r>
            <a:r>
              <a:rPr lang="en-US" sz="2400" dirty="0" err="1"/>
              <a:t>blokade</a:t>
            </a:r>
            <a:r>
              <a:rPr lang="hr-HR" sz="2400" dirty="0"/>
              <a:t>”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fizičke</a:t>
            </a:r>
            <a:r>
              <a:rPr lang="en-US" sz="2400" dirty="0"/>
              <a:t> </a:t>
            </a:r>
            <a:r>
              <a:rPr lang="en-US" sz="2400" dirty="0" err="1"/>
              <a:t>simptome</a:t>
            </a:r>
            <a:r>
              <a:rPr lang="en-US" sz="2400" dirty="0"/>
              <a:t> </a:t>
            </a:r>
            <a:r>
              <a:rPr lang="en-US" sz="2400" dirty="0" err="1"/>
              <a:t>poput</a:t>
            </a:r>
            <a:r>
              <a:rPr lang="en-US" sz="2400" dirty="0"/>
              <a:t> </a:t>
            </a:r>
            <a:r>
              <a:rPr lang="en-US" sz="2400" dirty="0" err="1"/>
              <a:t>crvenila</a:t>
            </a:r>
            <a:r>
              <a:rPr lang="en-US" sz="2400" dirty="0"/>
              <a:t>, </a:t>
            </a:r>
            <a:r>
              <a:rPr lang="en-US" sz="2400" dirty="0" err="1"/>
              <a:t>drhtanja</a:t>
            </a:r>
            <a:r>
              <a:rPr lang="en-US" sz="2400" dirty="0"/>
              <a:t> </a:t>
            </a:r>
            <a:r>
              <a:rPr lang="en-US" sz="2400" dirty="0" err="1"/>
              <a:t>ruku</a:t>
            </a:r>
            <a:r>
              <a:rPr lang="en-US" sz="2400" dirty="0"/>
              <a:t>, </a:t>
            </a:r>
            <a:r>
              <a:rPr lang="en-US" sz="2400" dirty="0" err="1"/>
              <a:t>znojenja</a:t>
            </a:r>
            <a:r>
              <a:rPr lang="en-US" sz="2400" dirty="0"/>
              <a:t>, </a:t>
            </a:r>
            <a:r>
              <a:rPr lang="en-US" sz="2400" dirty="0" err="1"/>
              <a:t>glavobolje</a:t>
            </a:r>
            <a:r>
              <a:rPr lang="en-US" sz="2400" dirty="0"/>
              <a:t>, </a:t>
            </a:r>
            <a:r>
              <a:rPr lang="en-US" sz="2400" dirty="0" err="1"/>
              <a:t>ubrzanog</a:t>
            </a:r>
            <a:r>
              <a:rPr lang="en-US" sz="2400" dirty="0"/>
              <a:t> </a:t>
            </a:r>
            <a:r>
              <a:rPr lang="en-US" sz="2400" dirty="0" err="1"/>
              <a:t>otkucaja</a:t>
            </a:r>
            <a:r>
              <a:rPr lang="en-US" sz="2400" dirty="0"/>
              <a:t> </a:t>
            </a:r>
            <a:r>
              <a:rPr lang="en-US" sz="2400" dirty="0" err="1"/>
              <a:t>srca</a:t>
            </a:r>
            <a:r>
              <a:rPr lang="en-US" sz="2400" dirty="0"/>
              <a:t>, </a:t>
            </a:r>
            <a:r>
              <a:rPr lang="en-US" sz="2400" dirty="0" err="1"/>
              <a:t>napada</a:t>
            </a:r>
            <a:r>
              <a:rPr lang="en-US" sz="2400" dirty="0"/>
              <a:t> </a:t>
            </a:r>
            <a:r>
              <a:rPr lang="en-US" sz="2400" dirty="0" err="1"/>
              <a:t>panike</a:t>
            </a:r>
            <a:r>
              <a:rPr lang="en-US" sz="2400" dirty="0"/>
              <a:t>, </a:t>
            </a:r>
            <a:r>
              <a:rPr lang="en-US" sz="2400" dirty="0" err="1"/>
              <a:t>proljev</a:t>
            </a:r>
            <a:r>
              <a:rPr lang="en-US" sz="2400" dirty="0"/>
              <a:t>. Često </a:t>
            </a:r>
            <a:r>
              <a:rPr lang="hr-HR" sz="2400" dirty="0"/>
              <a:t>s</a:t>
            </a:r>
            <a:r>
              <a:rPr lang="en-US" sz="2400" dirty="0"/>
              <a:t>e </a:t>
            </a:r>
            <a:r>
              <a:rPr lang="en-US" sz="2400" dirty="0" err="1"/>
              <a:t>javljaju</a:t>
            </a:r>
            <a:r>
              <a:rPr lang="en-US" sz="2400" dirty="0"/>
              <a:t> i </a:t>
            </a:r>
            <a:r>
              <a:rPr lang="en-US" sz="2400" dirty="0" err="1"/>
              <a:t>osjećaji</a:t>
            </a:r>
            <a:r>
              <a:rPr lang="en-US" sz="2400" dirty="0"/>
              <a:t> </a:t>
            </a:r>
            <a:r>
              <a:rPr lang="en-US" sz="2400" dirty="0" err="1"/>
              <a:t>straha</a:t>
            </a:r>
            <a:r>
              <a:rPr lang="en-US" sz="2400" dirty="0"/>
              <a:t>, </a:t>
            </a:r>
            <a:r>
              <a:rPr lang="en-US" sz="2400" dirty="0" err="1"/>
              <a:t>ljutnje</a:t>
            </a:r>
            <a:r>
              <a:rPr lang="en-US" sz="2400" dirty="0"/>
              <a:t> i </a:t>
            </a:r>
            <a:r>
              <a:rPr lang="en-US" sz="2400" dirty="0" err="1"/>
              <a:t>bespomoćenosti</a:t>
            </a:r>
            <a:r>
              <a:rPr lang="hr-HR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b="1" dirty="0"/>
              <a:t>Kako </a:t>
            </a:r>
            <a:r>
              <a:rPr lang="en-US" sz="2400" b="1" dirty="0" err="1"/>
              <a:t>umanjiti</a:t>
            </a:r>
            <a:r>
              <a:rPr lang="en-US" sz="2400" b="1" dirty="0"/>
              <a:t> </a:t>
            </a:r>
            <a:r>
              <a:rPr lang="en-US" sz="2400" b="1" dirty="0" err="1"/>
              <a:t>ispitnu</a:t>
            </a:r>
            <a:r>
              <a:rPr lang="en-US" sz="2400" b="1" dirty="0"/>
              <a:t> </a:t>
            </a:r>
            <a:r>
              <a:rPr lang="en-US" sz="2400" b="1" dirty="0" err="1"/>
              <a:t>anksioznost</a:t>
            </a:r>
            <a:r>
              <a:rPr lang="en-US" sz="2400" b="1" dirty="0"/>
              <a:t>?</a:t>
            </a:r>
          </a:p>
          <a:p>
            <a:pPr lvl="1" algn="just"/>
            <a:r>
              <a:rPr lang="en-US" sz="2000" dirty="0"/>
              <a:t>Dobro se </a:t>
            </a:r>
            <a:r>
              <a:rPr lang="en-US" sz="2000" dirty="0" err="1"/>
              <a:t>naspavati</a:t>
            </a:r>
            <a:endParaRPr lang="en-US" sz="2000" dirty="0"/>
          </a:p>
          <a:p>
            <a:pPr lvl="1" algn="just"/>
            <a:r>
              <a:rPr lang="en-US" sz="2000" dirty="0" err="1"/>
              <a:t>Početi</a:t>
            </a:r>
            <a:r>
              <a:rPr lang="en-US" sz="2000" dirty="0"/>
              <a:t> </a:t>
            </a:r>
            <a:r>
              <a:rPr lang="en-US" sz="2000" dirty="0" err="1"/>
              <a:t>učiti</a:t>
            </a:r>
            <a:r>
              <a:rPr lang="en-US" sz="2000" dirty="0"/>
              <a:t> na </a:t>
            </a:r>
            <a:r>
              <a:rPr lang="en-US" sz="2000" dirty="0" err="1"/>
              <a:t>vrijeme</a:t>
            </a:r>
            <a:r>
              <a:rPr lang="en-US" sz="2000" dirty="0"/>
              <a:t>, </a:t>
            </a:r>
            <a:r>
              <a:rPr lang="en-US" sz="2000" dirty="0" err="1"/>
              <a:t>napraviti</a:t>
            </a:r>
            <a:r>
              <a:rPr lang="en-US" sz="2000" dirty="0"/>
              <a:t> </a:t>
            </a:r>
            <a:r>
              <a:rPr lang="en-US" sz="2000" dirty="0" err="1"/>
              <a:t>raspored</a:t>
            </a:r>
            <a:r>
              <a:rPr lang="en-US" sz="2000" dirty="0"/>
              <a:t> </a:t>
            </a:r>
            <a:r>
              <a:rPr lang="en-US" sz="2000" dirty="0" err="1"/>
              <a:t>učenja</a:t>
            </a:r>
            <a:endParaRPr lang="en-US" sz="2000" dirty="0"/>
          </a:p>
          <a:p>
            <a:pPr lvl="1" algn="just"/>
            <a:r>
              <a:rPr lang="en-US" sz="2000" dirty="0" err="1"/>
              <a:t>Organizirati</a:t>
            </a:r>
            <a:r>
              <a:rPr lang="en-US" sz="2000" dirty="0"/>
              <a:t> </a:t>
            </a:r>
            <a:r>
              <a:rPr lang="en-US" sz="2000" dirty="0" err="1"/>
              <a:t>gradivo</a:t>
            </a:r>
            <a:r>
              <a:rPr lang="en-US" sz="2000" dirty="0"/>
              <a:t> na </a:t>
            </a:r>
            <a:r>
              <a:rPr lang="en-US" sz="2000" dirty="0" err="1"/>
              <a:t>pregledan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endParaRPr lang="en-US" sz="2000" dirty="0"/>
          </a:p>
          <a:p>
            <a:pPr lvl="1" algn="just"/>
            <a:r>
              <a:rPr lang="en-US" sz="2000" dirty="0" err="1"/>
              <a:t>Opustiti</a:t>
            </a:r>
            <a:r>
              <a:rPr lang="en-US" sz="2000" dirty="0"/>
              <a:t> se </a:t>
            </a:r>
            <a:r>
              <a:rPr lang="en-US" sz="2000" dirty="0" err="1"/>
              <a:t>prije</a:t>
            </a:r>
            <a:r>
              <a:rPr lang="en-US" sz="2000" dirty="0"/>
              <a:t> </a:t>
            </a:r>
            <a:r>
              <a:rPr lang="en-US" sz="2000" dirty="0" err="1"/>
              <a:t>samog</a:t>
            </a:r>
            <a:r>
              <a:rPr lang="en-US" sz="2000" dirty="0"/>
              <a:t> </a:t>
            </a:r>
            <a:r>
              <a:rPr lang="en-US" sz="2000" dirty="0" err="1"/>
              <a:t>ispita</a:t>
            </a:r>
            <a:r>
              <a:rPr lang="en-US" sz="2000" dirty="0"/>
              <a:t> – </a:t>
            </a:r>
            <a:r>
              <a:rPr lang="en-US" sz="2000" dirty="0" err="1"/>
              <a:t>doći</a:t>
            </a:r>
            <a:r>
              <a:rPr lang="en-US" sz="2000" dirty="0"/>
              <a:t> </a:t>
            </a:r>
            <a:r>
              <a:rPr lang="en-US" sz="2000" dirty="0" err="1"/>
              <a:t>ranije</a:t>
            </a:r>
            <a:r>
              <a:rPr lang="en-US" sz="2000" dirty="0"/>
              <a:t>, </a:t>
            </a:r>
            <a:r>
              <a:rPr lang="en-US" sz="2000" dirty="0" err="1"/>
              <a:t>poslušati</a:t>
            </a:r>
            <a:r>
              <a:rPr lang="en-US" sz="2000" dirty="0"/>
              <a:t> </a:t>
            </a:r>
            <a:r>
              <a:rPr lang="en-US" sz="2000" dirty="0" err="1"/>
              <a:t>omiljenu</a:t>
            </a:r>
            <a:r>
              <a:rPr lang="en-US" sz="2000" dirty="0"/>
              <a:t> </a:t>
            </a:r>
            <a:r>
              <a:rPr lang="en-US" sz="2000" dirty="0" err="1"/>
              <a:t>pjesmu</a:t>
            </a:r>
            <a:r>
              <a:rPr lang="en-US" sz="2000" dirty="0"/>
              <a:t>, </a:t>
            </a:r>
            <a:r>
              <a:rPr lang="en-US" sz="2000" dirty="0" err="1"/>
              <a:t>disati</a:t>
            </a:r>
            <a:r>
              <a:rPr lang="en-US" sz="2000" dirty="0"/>
              <a:t> </a:t>
            </a:r>
            <a:r>
              <a:rPr lang="en-US" sz="2000" dirty="0" err="1"/>
              <a:t>duboko</a:t>
            </a:r>
            <a:r>
              <a:rPr lang="en-US" sz="2000" dirty="0"/>
              <a:t>, </a:t>
            </a:r>
            <a:r>
              <a:rPr lang="en-US" sz="2000" dirty="0" err="1"/>
              <a:t>vježbe</a:t>
            </a:r>
            <a:r>
              <a:rPr lang="en-US" sz="2000" dirty="0"/>
              <a:t> </a:t>
            </a:r>
            <a:r>
              <a:rPr lang="en-US" sz="2000" dirty="0" err="1"/>
              <a:t>rela</a:t>
            </a:r>
            <a:r>
              <a:rPr lang="hr-HR" sz="2000" dirty="0" err="1"/>
              <a:t>ks</a:t>
            </a:r>
            <a:r>
              <a:rPr lang="en-US" sz="2000" dirty="0" err="1"/>
              <a:t>acije</a:t>
            </a:r>
            <a:r>
              <a:rPr lang="hr-HR" sz="2000" dirty="0"/>
              <a:t>.</a:t>
            </a:r>
            <a:endParaRPr lang="en-US" sz="2000" dirty="0"/>
          </a:p>
          <a:p>
            <a:pPr lvl="1" algn="just"/>
            <a:endParaRPr lang="hr-HR" sz="2000" dirty="0"/>
          </a:p>
        </p:txBody>
      </p:sp>
      <p:pic>
        <p:nvPicPr>
          <p:cNvPr id="5" name="Picture 4" descr="apple.jpg">
            <a:extLst>
              <a:ext uri="{FF2B5EF4-FFF2-40B4-BE49-F238E27FC236}">
                <a16:creationId xmlns:a16="http://schemas.microsoft.com/office/drawing/2014/main" id="{001A2332-A7EB-4F7B-8067-821D6EDD5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8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elf Care, inspirational handwriting on a napkin with a glass of green juice. Encouragement.Positive energy Concept. stock photo">
            <a:extLst>
              <a:ext uri="{FF2B5EF4-FFF2-40B4-BE49-F238E27FC236}">
                <a16:creationId xmlns:a16="http://schemas.microsoft.com/office/drawing/2014/main" id="{3DD5A003-CF5E-46C4-8C84-A5046239C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 bwMode="auto">
          <a:xfrm>
            <a:off x="0" y="0"/>
            <a:ext cx="12222027" cy="6858000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43444F-DC8D-499B-883C-23D5F379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1</a:t>
            </a:r>
            <a:r>
              <a:rPr lang="en-US" b="1" dirty="0"/>
              <a:t>1.</a:t>
            </a:r>
            <a:r>
              <a:rPr lang="hr-HR" b="1" dirty="0"/>
              <a:t> Kako se naziva s</a:t>
            </a:r>
            <a:r>
              <a:rPr lang="en-US" b="1" dirty="0" err="1"/>
              <a:t>kup</a:t>
            </a:r>
            <a:r>
              <a:rPr lang="en-US" b="1" dirty="0"/>
              <a:t> </a:t>
            </a:r>
            <a:r>
              <a:rPr lang="en-US" b="1" dirty="0" err="1"/>
              <a:t>ponašanja</a:t>
            </a:r>
            <a:r>
              <a:rPr lang="en-US" b="1" dirty="0"/>
              <a:t> </a:t>
            </a:r>
            <a:r>
              <a:rPr lang="en-US" b="1" dirty="0" err="1"/>
              <a:t>koj</a:t>
            </a:r>
            <a:r>
              <a:rPr lang="hr-HR" b="1" dirty="0"/>
              <a:t>i</a:t>
            </a:r>
            <a:r>
              <a:rPr lang="en-US" b="1" dirty="0"/>
              <a:t> omogućava </a:t>
            </a:r>
            <a:r>
              <a:rPr lang="en-US" b="1" dirty="0" err="1"/>
              <a:t>osobi</a:t>
            </a:r>
            <a:r>
              <a:rPr lang="en-US" b="1" dirty="0"/>
              <a:t> da </a:t>
            </a:r>
            <a:r>
              <a:rPr lang="en-US" b="1" dirty="0" err="1"/>
              <a:t>poboljša</a:t>
            </a:r>
            <a:r>
              <a:rPr lang="en-US" b="1" dirty="0"/>
              <a:t> ili </a:t>
            </a:r>
            <a:r>
              <a:rPr lang="en-US" b="1" dirty="0" err="1"/>
              <a:t>održi</a:t>
            </a:r>
            <a:r>
              <a:rPr lang="en-US" b="1" dirty="0"/>
              <a:t> </a:t>
            </a:r>
            <a:r>
              <a:rPr lang="en-US" b="1" dirty="0" err="1"/>
              <a:t>svoje</a:t>
            </a:r>
            <a:r>
              <a:rPr lang="en-US" b="1" dirty="0"/>
              <a:t> </a:t>
            </a:r>
            <a:r>
              <a:rPr lang="en-US" b="1" dirty="0" err="1"/>
              <a:t>mentalno</a:t>
            </a:r>
            <a:r>
              <a:rPr lang="en-US" b="1" dirty="0"/>
              <a:t> zdravlje</a:t>
            </a:r>
            <a:r>
              <a:rPr lang="hr-HR" b="1" dirty="0"/>
              <a:t>?</a:t>
            </a:r>
            <a:r>
              <a:rPr lang="en-US" b="1" dirty="0"/>
              <a:t> </a:t>
            </a:r>
            <a:endParaRPr lang="hr-HR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1BDEB1CD-4D52-44A2-9D37-7F2FCC141C46}"/>
              </a:ext>
            </a:extLst>
          </p:cNvPr>
          <p:cNvSpPr/>
          <p:nvPr/>
        </p:nvSpPr>
        <p:spPr>
          <a:xfrm>
            <a:off x="8262580" y="2613559"/>
            <a:ext cx="3562009" cy="857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Mentalna vježba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91B729E7-376B-48C5-92DF-F740DAE2579A}"/>
              </a:ext>
            </a:extLst>
          </p:cNvPr>
          <p:cNvSpPr/>
          <p:nvPr/>
        </p:nvSpPr>
        <p:spPr>
          <a:xfrm>
            <a:off x="838200" y="2613559"/>
            <a:ext cx="3521066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Mentalna higijena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E8E89427-7D81-4ED5-B343-4435D7DE2BDC}"/>
              </a:ext>
            </a:extLst>
          </p:cNvPr>
          <p:cNvSpPr/>
          <p:nvPr/>
        </p:nvSpPr>
        <p:spPr>
          <a:xfrm>
            <a:off x="4550390" y="2629772"/>
            <a:ext cx="3521066" cy="857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Mentalno pranje</a:t>
            </a:r>
          </a:p>
        </p:txBody>
      </p:sp>
      <p:pic>
        <p:nvPicPr>
          <p:cNvPr id="7" name="Picture 4" descr="apple.jpg">
            <a:extLst>
              <a:ext uri="{FF2B5EF4-FFF2-40B4-BE49-F238E27FC236}">
                <a16:creationId xmlns:a16="http://schemas.microsoft.com/office/drawing/2014/main" id="{15BC22CA-606E-44B3-9724-85EF775B3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2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lf Care, inspirational handwriting on a napkin with a glass of green juice. Encouragement.Positive energy Concept. stock photo">
            <a:extLst>
              <a:ext uri="{FF2B5EF4-FFF2-40B4-BE49-F238E27FC236}">
                <a16:creationId xmlns:a16="http://schemas.microsoft.com/office/drawing/2014/main" id="{00880ECC-88B5-45C2-91E7-408B37386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 bwMode="auto">
          <a:xfrm>
            <a:off x="0" y="0"/>
            <a:ext cx="12222027" cy="6858000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43444F-DC8D-499B-883C-23D5F379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1</a:t>
            </a:r>
            <a:r>
              <a:rPr lang="en-US" b="1" dirty="0"/>
              <a:t>1</a:t>
            </a:r>
            <a:r>
              <a:rPr lang="hr-HR" b="1" dirty="0"/>
              <a:t>. Kako se naziva s</a:t>
            </a:r>
            <a:r>
              <a:rPr lang="en-US" b="1" dirty="0" err="1"/>
              <a:t>kup</a:t>
            </a:r>
            <a:r>
              <a:rPr lang="en-US" b="1" dirty="0"/>
              <a:t> </a:t>
            </a:r>
            <a:r>
              <a:rPr lang="en-US" b="1" dirty="0" err="1"/>
              <a:t>ponašanja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 omogućava </a:t>
            </a:r>
            <a:r>
              <a:rPr lang="en-US" b="1" dirty="0" err="1"/>
              <a:t>osobi</a:t>
            </a:r>
            <a:r>
              <a:rPr lang="en-US" b="1" dirty="0"/>
              <a:t> da </a:t>
            </a:r>
            <a:r>
              <a:rPr lang="en-US" b="1" dirty="0" err="1"/>
              <a:t>poboljša</a:t>
            </a:r>
            <a:r>
              <a:rPr lang="en-US" b="1" dirty="0"/>
              <a:t> ili </a:t>
            </a:r>
            <a:r>
              <a:rPr lang="en-US" b="1" dirty="0" err="1"/>
              <a:t>održi</a:t>
            </a:r>
            <a:r>
              <a:rPr lang="en-US" b="1" dirty="0"/>
              <a:t> </a:t>
            </a:r>
            <a:r>
              <a:rPr lang="en-US" b="1" dirty="0" err="1"/>
              <a:t>svoje</a:t>
            </a:r>
            <a:r>
              <a:rPr lang="en-US" b="1" dirty="0"/>
              <a:t> </a:t>
            </a:r>
            <a:r>
              <a:rPr lang="en-US" b="1" dirty="0" err="1"/>
              <a:t>mentalno</a:t>
            </a:r>
            <a:r>
              <a:rPr lang="en-US" b="1" dirty="0"/>
              <a:t> zdravlje</a:t>
            </a:r>
            <a:r>
              <a:rPr lang="hr-HR" b="1" dirty="0"/>
              <a:t>?</a:t>
            </a:r>
            <a:r>
              <a:rPr lang="en-US" b="1" dirty="0"/>
              <a:t> </a:t>
            </a:r>
            <a:endParaRPr lang="hr-HR" b="1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348796A-43A1-4A41-A8D0-11D54CC64CAF}"/>
              </a:ext>
            </a:extLst>
          </p:cNvPr>
          <p:cNvSpPr/>
          <p:nvPr/>
        </p:nvSpPr>
        <p:spPr>
          <a:xfrm>
            <a:off x="8262580" y="2613559"/>
            <a:ext cx="3562009" cy="857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Mentalna vježba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695DA18-2EE7-4067-9ACD-323CFE430C84}"/>
              </a:ext>
            </a:extLst>
          </p:cNvPr>
          <p:cNvSpPr/>
          <p:nvPr/>
        </p:nvSpPr>
        <p:spPr>
          <a:xfrm>
            <a:off x="838200" y="2613559"/>
            <a:ext cx="3521066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Mentalna higijena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2AB611E-B946-4E6C-A859-6E1F87BD7758}"/>
              </a:ext>
            </a:extLst>
          </p:cNvPr>
          <p:cNvSpPr/>
          <p:nvPr/>
        </p:nvSpPr>
        <p:spPr>
          <a:xfrm>
            <a:off x="4550390" y="2629772"/>
            <a:ext cx="3521066" cy="857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Mentalno pranje</a:t>
            </a:r>
          </a:p>
        </p:txBody>
      </p:sp>
      <p:pic>
        <p:nvPicPr>
          <p:cNvPr id="7" name="Picture 4" descr="apple.jpg">
            <a:extLst>
              <a:ext uri="{FF2B5EF4-FFF2-40B4-BE49-F238E27FC236}">
                <a16:creationId xmlns:a16="http://schemas.microsoft.com/office/drawing/2014/main" id="{9A150F8F-2E28-4077-8939-29AB6E84A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46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64C3E8-B97A-440B-A49C-743291C31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410"/>
            <a:ext cx="10515600" cy="494758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/>
              <a:t>Mentalna</a:t>
            </a:r>
            <a:r>
              <a:rPr lang="en-US" b="1" dirty="0"/>
              <a:t> </a:t>
            </a:r>
            <a:r>
              <a:rPr lang="en-US" b="1" dirty="0" err="1"/>
              <a:t>higijena</a:t>
            </a:r>
            <a:r>
              <a:rPr lang="en-US" b="1" dirty="0"/>
              <a:t> </a:t>
            </a:r>
            <a:r>
              <a:rPr lang="en-US" dirty="0" err="1"/>
              <a:t>odnosi</a:t>
            </a:r>
            <a:r>
              <a:rPr lang="en-US" dirty="0"/>
              <a:t> se na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omogućava </a:t>
            </a:r>
            <a:r>
              <a:rPr lang="en-US" dirty="0" err="1"/>
              <a:t>osobi</a:t>
            </a:r>
            <a:r>
              <a:rPr lang="en-US" dirty="0"/>
              <a:t> da </a:t>
            </a:r>
            <a:r>
              <a:rPr lang="en-US" dirty="0" err="1"/>
              <a:t>poboljša</a:t>
            </a:r>
            <a:r>
              <a:rPr lang="en-US" dirty="0"/>
              <a:t> ili </a:t>
            </a:r>
            <a:r>
              <a:rPr lang="en-US" dirty="0" err="1"/>
              <a:t>održi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mentalno</a:t>
            </a:r>
            <a:r>
              <a:rPr lang="en-US" dirty="0"/>
              <a:t> zdravlje. </a:t>
            </a:r>
            <a:endParaRPr lang="hr-HR" dirty="0"/>
          </a:p>
          <a:p>
            <a:pPr algn="just"/>
            <a:r>
              <a:rPr lang="en-US" dirty="0"/>
              <a:t>Održavanje </a:t>
            </a:r>
            <a:r>
              <a:rPr lang="en-US" dirty="0" err="1"/>
              <a:t>mentalne</a:t>
            </a:r>
            <a:r>
              <a:rPr lang="en-US" dirty="0"/>
              <a:t> </a:t>
            </a:r>
            <a:r>
              <a:rPr lang="en-US" dirty="0" err="1"/>
              <a:t>higijene</a:t>
            </a:r>
            <a:r>
              <a:rPr lang="en-US" dirty="0"/>
              <a:t> </a:t>
            </a:r>
            <a:r>
              <a:rPr lang="en-US" dirty="0" err="1"/>
              <a:t>sprječava</a:t>
            </a:r>
            <a:r>
              <a:rPr lang="en-US" dirty="0"/>
              <a:t>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, omogućava </a:t>
            </a:r>
            <a:r>
              <a:rPr lang="en-US" dirty="0" err="1"/>
              <a:t>mentalnu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i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kvalitetu</a:t>
            </a:r>
            <a:r>
              <a:rPr lang="en-US" dirty="0"/>
              <a:t> života</a:t>
            </a:r>
            <a:endParaRPr lang="hr-HR" dirty="0"/>
          </a:p>
          <a:p>
            <a:r>
              <a:rPr lang="en-US" dirty="0"/>
              <a:t>Kako  možemo </a:t>
            </a:r>
            <a:r>
              <a:rPr lang="en-US" dirty="0" err="1"/>
              <a:t>poboljšati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mentalnu</a:t>
            </a:r>
            <a:r>
              <a:rPr lang="en-US" dirty="0"/>
              <a:t> </a:t>
            </a:r>
            <a:r>
              <a:rPr lang="en-US" dirty="0" err="1"/>
              <a:t>higijenu</a:t>
            </a:r>
            <a:r>
              <a:rPr lang="en-US" dirty="0"/>
              <a:t>?</a:t>
            </a:r>
            <a:endParaRPr lang="hr-HR" dirty="0"/>
          </a:p>
          <a:p>
            <a:pPr lvl="1"/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emocije</a:t>
            </a:r>
            <a:endParaRPr lang="hr-HR" dirty="0"/>
          </a:p>
          <a:p>
            <a:pPr lvl="1"/>
            <a:r>
              <a:rPr lang="en-US" dirty="0" err="1"/>
              <a:t>Vježbanje</a:t>
            </a:r>
            <a:r>
              <a:rPr lang="en-US" dirty="0"/>
              <a:t> </a:t>
            </a:r>
            <a:r>
              <a:rPr lang="en-US" dirty="0" err="1"/>
              <a:t>samokontrole</a:t>
            </a:r>
            <a:endParaRPr lang="hr-HR" dirty="0"/>
          </a:p>
          <a:p>
            <a:pPr lvl="1"/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realnih</a:t>
            </a:r>
            <a:r>
              <a:rPr lang="en-US" dirty="0"/>
              <a:t> </a:t>
            </a:r>
            <a:r>
              <a:rPr lang="en-US" dirty="0" err="1"/>
              <a:t>ciljeva</a:t>
            </a:r>
            <a:endParaRPr lang="hr-HR" dirty="0"/>
          </a:p>
          <a:p>
            <a:pPr lvl="1"/>
            <a:r>
              <a:rPr lang="en-US" dirty="0" err="1"/>
              <a:t>Naći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za </a:t>
            </a:r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nošenje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stresom</a:t>
            </a:r>
            <a:endParaRPr lang="hr-HR" dirty="0"/>
          </a:p>
          <a:p>
            <a:pPr lvl="1"/>
            <a:r>
              <a:rPr lang="en-US" dirty="0" err="1"/>
              <a:t>Naučiti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hr-HR" dirty="0"/>
              <a:t>opuštanja</a:t>
            </a:r>
          </a:p>
          <a:p>
            <a:pPr lvl="1"/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bliskih</a:t>
            </a:r>
            <a:r>
              <a:rPr lang="en-US" dirty="0"/>
              <a:t> </a:t>
            </a:r>
            <a:r>
              <a:rPr lang="en-US" dirty="0" err="1"/>
              <a:t>prijatelja</a:t>
            </a:r>
            <a:endParaRPr lang="hr-HR" dirty="0"/>
          </a:p>
          <a:p>
            <a:pPr lvl="1"/>
            <a:r>
              <a:rPr lang="en-US" dirty="0" err="1"/>
              <a:t>Jesti</a:t>
            </a:r>
            <a:r>
              <a:rPr lang="en-US" dirty="0"/>
              <a:t> </a:t>
            </a:r>
            <a:r>
              <a:rPr lang="en-US" dirty="0" err="1"/>
              <a:t>raznoliku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, </a:t>
            </a:r>
            <a:r>
              <a:rPr lang="en-US" dirty="0" err="1"/>
              <a:t>spavati</a:t>
            </a:r>
            <a:r>
              <a:rPr lang="en-US" dirty="0"/>
              <a:t> 7</a:t>
            </a:r>
            <a:r>
              <a:rPr lang="hr-HR" dirty="0"/>
              <a:t> </a:t>
            </a:r>
            <a:r>
              <a:rPr lang="en-US" dirty="0"/>
              <a:t>-</a:t>
            </a:r>
            <a:r>
              <a:rPr lang="hr-HR" dirty="0"/>
              <a:t> </a:t>
            </a:r>
            <a:r>
              <a:rPr lang="en-US" dirty="0"/>
              <a:t>8 sati i </a:t>
            </a:r>
            <a:r>
              <a:rPr lang="en-US" dirty="0" err="1"/>
              <a:t>redovito</a:t>
            </a:r>
            <a:r>
              <a:rPr lang="en-US" dirty="0"/>
              <a:t> se </a:t>
            </a:r>
            <a:r>
              <a:rPr lang="en-US" dirty="0" err="1"/>
              <a:t>kretati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9347467A-BE45-425F-97FC-A0D671818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  <p:pic>
        <p:nvPicPr>
          <p:cNvPr id="7" name="Picture 2" descr="Self Care, inspirational handwriting on a napkin with a glass of green juice. Encouragement.Positive energy Concept. stock photo">
            <a:extLst>
              <a:ext uri="{FF2B5EF4-FFF2-40B4-BE49-F238E27FC236}">
                <a16:creationId xmlns:a16="http://schemas.microsoft.com/office/drawing/2014/main" id="{F2B9D76B-B114-4A46-A913-6F59F716C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 bwMode="auto">
          <a:xfrm>
            <a:off x="0" y="0"/>
            <a:ext cx="1222202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536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F16D5-003A-40E1-84BF-93D4A54F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33" y="15623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2200" b="1" dirty="0">
                <a:latin typeface="Arial Black" panose="020B0A04020102020204" pitchFamily="34" charset="0"/>
              </a:rPr>
              <a:t>Ako osjećaš potrebu za razgovorom o svome mentalnom zdravlju, s povjerenjem se obrati nastavniku i stručnoj službi škole/doma, svome obiteljskom liječniku ili udrugama iz svoje lokalne zajednice koje imaju stručnjake iz područja zaštite mentalnog zdravlja.</a:t>
            </a:r>
            <a:br>
              <a:rPr lang="hr-HR" sz="2200" b="1" dirty="0">
                <a:latin typeface="Arial Black" panose="020B0A04020102020204" pitchFamily="34" charset="0"/>
              </a:rPr>
            </a:br>
            <a:br>
              <a:rPr lang="hr-HR" sz="2200" b="1" dirty="0">
                <a:latin typeface="Arial Black" panose="020B0A04020102020204" pitchFamily="34" charset="0"/>
              </a:rPr>
            </a:br>
            <a:r>
              <a:rPr lang="hr-HR" sz="2200" b="1" dirty="0">
                <a:latin typeface="Arial Black" panose="020B0A04020102020204" pitchFamily="34" charset="0"/>
              </a:rPr>
              <a:t>Hvala na sudjelovanju</a:t>
            </a:r>
            <a:r>
              <a:rPr lang="hr-HR" sz="2200" dirty="0">
                <a:latin typeface="Arial Black" panose="020B0A04020102020204" pitchFamily="34" charset="0"/>
              </a:rPr>
              <a:t>! </a:t>
            </a:r>
            <a:r>
              <a:rPr lang="hr-HR" sz="2200" dirty="0"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br>
              <a:rPr lang="hr-HR" sz="2200" dirty="0">
                <a:latin typeface="Arial Black" panose="020B0A04020102020204" pitchFamily="34" charset="0"/>
                <a:sym typeface="Wingdings" panose="05000000000000000000" pitchFamily="2" charset="2"/>
              </a:rPr>
            </a:br>
            <a:br>
              <a:rPr lang="hr-HR" sz="2200" dirty="0"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hr-HR" sz="2200" dirty="0">
                <a:latin typeface="Arial Black" panose="020B0A04020102020204" pitchFamily="34" charset="0"/>
                <a:sym typeface="Wingdings" panose="05000000000000000000" pitchFamily="2" charset="2"/>
              </a:rPr>
              <a:t>Voli vas vaša Pragma</a:t>
            </a:r>
            <a:br>
              <a:rPr lang="hr-HR" sz="2200" dirty="0">
                <a:latin typeface="Arial Black" panose="020B0A04020102020204" pitchFamily="34" charset="0"/>
                <a:sym typeface="Wingdings" panose="05000000000000000000" pitchFamily="2" charset="2"/>
              </a:rPr>
            </a:br>
            <a:endParaRPr lang="hr-HR" sz="22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apple.jpg">
            <a:extLst>
              <a:ext uri="{FF2B5EF4-FFF2-40B4-BE49-F238E27FC236}">
                <a16:creationId xmlns:a16="http://schemas.microsoft.com/office/drawing/2014/main" id="{8A761667-CC15-49A6-9E6E-5FF26A440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7408282-FCD9-408A-B2F9-9702DE4F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360" y="3605212"/>
            <a:ext cx="4403066" cy="30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1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1ADFC5-2BB5-4A05-B0D2-3DBFD09E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</a:t>
            </a:r>
            <a:r>
              <a:rPr lang="en-US" dirty="0"/>
              <a:t>je </a:t>
            </a:r>
            <a:r>
              <a:rPr lang="hr-HR" dirty="0"/>
              <a:t>mentalno zdravlje?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BF927C-E629-4006-8DC5-2AA97B1F3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„Stanje dobrobiti u kojem pojedinac ostvaruje svoje potencijale, može se nositi s normalnim životnim stresovima, može raditi produktivno i plodno te je sposoban/na pridonositi svojoj zajednici” </a:t>
            </a:r>
            <a:r>
              <a:rPr lang="hr-HR" sz="1800" dirty="0"/>
              <a:t>(WHO, 2004.)</a:t>
            </a:r>
          </a:p>
          <a:p>
            <a:endParaRPr lang="hr-HR" dirty="0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3FA9565-B99F-4E49-B198-B0D6625B2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481592"/>
              </p:ext>
            </p:extLst>
          </p:nvPr>
        </p:nvGraphicFramePr>
        <p:xfrm>
          <a:off x="2255024" y="2916456"/>
          <a:ext cx="7959493" cy="283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C8A38D86-C2F7-42B8-982B-88FDB0725528}"/>
              </a:ext>
            </a:extLst>
          </p:cNvPr>
          <p:cNvSpPr/>
          <p:nvPr/>
        </p:nvSpPr>
        <p:spPr>
          <a:xfrm>
            <a:off x="647788" y="5384697"/>
            <a:ext cx="427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r-HR" b="1" dirty="0"/>
              <a:t>Koje su za vas produktivne aktivnosti?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551A14D-E912-4A26-8BD3-19DB25240E7F}"/>
              </a:ext>
            </a:extLst>
          </p:cNvPr>
          <p:cNvSpPr/>
          <p:nvPr/>
        </p:nvSpPr>
        <p:spPr>
          <a:xfrm>
            <a:off x="7205651" y="5387854"/>
            <a:ext cx="393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r-HR" b="1" dirty="0"/>
              <a:t>Što su za vas ispunjavajući odnosi?</a:t>
            </a:r>
          </a:p>
        </p:txBody>
      </p:sp>
      <p:pic>
        <p:nvPicPr>
          <p:cNvPr id="8" name="Picture 4" descr="apple.jpg">
            <a:extLst>
              <a:ext uri="{FF2B5EF4-FFF2-40B4-BE49-F238E27FC236}">
                <a16:creationId xmlns:a16="http://schemas.microsoft.com/office/drawing/2014/main" id="{6CE53DBB-AA8D-4F4E-8823-7D62B71380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9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A83198-58FF-4B69-9809-9787D3BD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84218"/>
            <a:ext cx="1219200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6600" b="1" dirty="0">
                <a:latin typeface="Arial Rounded MT Bold" panose="020F0704030504030204" pitchFamily="34" charset="0"/>
              </a:rPr>
              <a:t>KVIZ</a:t>
            </a:r>
          </a:p>
        </p:txBody>
      </p:sp>
      <p:pic>
        <p:nvPicPr>
          <p:cNvPr id="5" name="Picture 4" descr="apple.jpg">
            <a:extLst>
              <a:ext uri="{FF2B5EF4-FFF2-40B4-BE49-F238E27FC236}">
                <a16:creationId xmlns:a16="http://schemas.microsoft.com/office/drawing/2014/main" id="{E15433D1-34BB-4FE9-B26F-F0ED83A8A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EC597-8104-4DEA-9CE4-4926C13E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“</a:t>
            </a:r>
            <a:r>
              <a:rPr lang="en-US" b="1" dirty="0"/>
              <a:t>Ne brini i razmišljaj pozitivno</a:t>
            </a:r>
            <a:r>
              <a:rPr lang="en-US" dirty="0"/>
              <a:t>”</a:t>
            </a:r>
            <a:r>
              <a:rPr lang="hr-HR" dirty="0"/>
              <a:t>, </a:t>
            </a:r>
            <a:r>
              <a:rPr lang="en-US" dirty="0"/>
              <a:t>primjer je: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15FA0045-AFCB-4698-80C5-3518676C1D0C}"/>
              </a:ext>
            </a:extLst>
          </p:cNvPr>
          <p:cNvSpPr/>
          <p:nvPr/>
        </p:nvSpPr>
        <p:spPr>
          <a:xfrm>
            <a:off x="3272790" y="2182654"/>
            <a:ext cx="564642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Nezdrave (toksične) pozitivnosti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2A8FC13-0E85-4BEE-AADD-14FF4E6D374D}"/>
              </a:ext>
            </a:extLst>
          </p:cNvPr>
          <p:cNvSpPr/>
          <p:nvPr/>
        </p:nvSpPr>
        <p:spPr>
          <a:xfrm>
            <a:off x="3272790" y="4001294"/>
            <a:ext cx="564642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Zdrave pozitivnosti</a:t>
            </a:r>
            <a:endParaRPr lang="hr-HR" dirty="0"/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5E493597-38A5-4AA4-8BFB-85F755FCA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EC597-8104-4DEA-9CE4-4926C13E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“</a:t>
            </a:r>
            <a:r>
              <a:rPr lang="en-US" b="1" dirty="0"/>
              <a:t>Ne brini i razmišljaj pozitivno</a:t>
            </a:r>
            <a:r>
              <a:rPr lang="en-US" dirty="0"/>
              <a:t>”</a:t>
            </a:r>
            <a:r>
              <a:rPr lang="hr-HR" dirty="0"/>
              <a:t>, </a:t>
            </a:r>
            <a:r>
              <a:rPr lang="en-US" dirty="0"/>
              <a:t>primjer je: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15FA0045-AFCB-4698-80C5-3518676C1D0C}"/>
              </a:ext>
            </a:extLst>
          </p:cNvPr>
          <p:cNvSpPr/>
          <p:nvPr/>
        </p:nvSpPr>
        <p:spPr>
          <a:xfrm>
            <a:off x="3272790" y="2182654"/>
            <a:ext cx="564642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Nezdrave (toksične) pozitivnosti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2A8FC13-0E85-4BEE-AADD-14FF4E6D374D}"/>
              </a:ext>
            </a:extLst>
          </p:cNvPr>
          <p:cNvSpPr/>
          <p:nvPr/>
        </p:nvSpPr>
        <p:spPr>
          <a:xfrm>
            <a:off x="3272790" y="4001294"/>
            <a:ext cx="564642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Zdrave pozitivnosti</a:t>
            </a:r>
            <a:endParaRPr lang="hr-HR" dirty="0"/>
          </a:p>
        </p:txBody>
      </p:sp>
      <p:pic>
        <p:nvPicPr>
          <p:cNvPr id="6" name="Picture 4" descr="apple.jpg">
            <a:extLst>
              <a:ext uri="{FF2B5EF4-FFF2-40B4-BE49-F238E27FC236}">
                <a16:creationId xmlns:a16="http://schemas.microsoft.com/office/drawing/2014/main" id="{B290637D-50C2-4AF3-9DCE-EB959D300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6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8D4AC6-4B4B-45D5-BFD8-8390EF2E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23"/>
            <a:ext cx="10515600" cy="4876197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Toksična pozitivnost</a:t>
            </a:r>
            <a:r>
              <a:rPr lang="hr-HR" sz="2400" b="1" dirty="0"/>
              <a:t>:</a:t>
            </a:r>
            <a:r>
              <a:rPr lang="en-US" sz="2400" b="1" dirty="0"/>
              <a:t> </a:t>
            </a:r>
            <a:endParaRPr lang="hr-HR" sz="2400" dirty="0"/>
          </a:p>
          <a:p>
            <a:pPr lvl="1" algn="just"/>
            <a:r>
              <a:rPr lang="en-US" sz="2000" dirty="0"/>
              <a:t>Vjerovanje da uvijek moramo osjećati sreću</a:t>
            </a:r>
            <a:endParaRPr lang="hr-HR" sz="2000" dirty="0"/>
          </a:p>
          <a:p>
            <a:pPr lvl="1" algn="just"/>
            <a:r>
              <a:rPr lang="en-US" sz="2000" dirty="0"/>
              <a:t>Odbacivanje, zanemarivanje ili ignoriranje neugodnih iskustava</a:t>
            </a:r>
            <a:endParaRPr lang="hr-HR" sz="2000" dirty="0"/>
          </a:p>
          <a:p>
            <a:pPr lvl="1" algn="just"/>
            <a:r>
              <a:rPr lang="en-US" sz="2000" dirty="0"/>
              <a:t>Težnja da uvijek osjećamo radost</a:t>
            </a:r>
            <a:endParaRPr lang="hr-HR" sz="2000" dirty="0"/>
          </a:p>
          <a:p>
            <a:pPr lvl="1" algn="just"/>
            <a:r>
              <a:rPr lang="en-US" sz="2000" dirty="0"/>
              <a:t>Želja da se prikriju neugodne emocije i neugodna iskustva</a:t>
            </a:r>
            <a:endParaRPr lang="hr-HR" sz="2000" dirty="0"/>
          </a:p>
          <a:p>
            <a:pPr algn="just"/>
            <a:r>
              <a:rPr lang="en-US" sz="2400" b="1" dirty="0"/>
              <a:t>Zdrava pozitivnost</a:t>
            </a:r>
            <a:r>
              <a:rPr lang="hr-HR" sz="2400" b="1" dirty="0"/>
              <a:t>:</a:t>
            </a:r>
          </a:p>
          <a:p>
            <a:pPr lvl="1" algn="just"/>
            <a:r>
              <a:rPr lang="en-US" sz="2000" dirty="0"/>
              <a:t>Razumijevanje da sve emocije postoje s razlogom i da su jednako važne</a:t>
            </a:r>
            <a:endParaRPr lang="hr-HR" sz="2000" dirty="0"/>
          </a:p>
          <a:p>
            <a:pPr lvl="1" algn="just"/>
            <a:r>
              <a:rPr lang="en-US" sz="2000" dirty="0"/>
              <a:t>Prihvaćanje neugodnih emocija i iskustva kao sastavnog dijela života</a:t>
            </a:r>
            <a:endParaRPr lang="hr-HR" sz="2000" dirty="0"/>
          </a:p>
          <a:p>
            <a:pPr lvl="1" algn="just"/>
            <a:r>
              <a:rPr lang="en-US" sz="2000" dirty="0"/>
              <a:t>Dopuštanje sebi da doživimo sve emocije</a:t>
            </a:r>
            <a:endParaRPr lang="hr-HR" sz="2000" dirty="0"/>
          </a:p>
          <a:p>
            <a:pPr marL="457200" lvl="1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400" b="1" dirty="0"/>
              <a:t>Primjeri zdrave pozitivnosti:</a:t>
            </a:r>
          </a:p>
          <a:p>
            <a:pPr lvl="1" algn="just"/>
            <a:r>
              <a:rPr lang="en-US" sz="2000" i="1" dirty="0"/>
              <a:t>Žao mi je da prolaziš kroz ovo. Tu sam za tebe. Kako ti mogu pomoći?</a:t>
            </a:r>
          </a:p>
          <a:p>
            <a:pPr lvl="1" algn="just"/>
            <a:r>
              <a:rPr lang="en-US" sz="2000" i="1" dirty="0"/>
              <a:t>Vidim da ti je teško. Želiš li pričati o tome?</a:t>
            </a:r>
          </a:p>
        </p:txBody>
      </p:sp>
      <p:pic>
        <p:nvPicPr>
          <p:cNvPr id="4" name="Picture 4" descr="apple.jpg">
            <a:extLst>
              <a:ext uri="{FF2B5EF4-FFF2-40B4-BE49-F238E27FC236}">
                <a16:creationId xmlns:a16="http://schemas.microsoft.com/office/drawing/2014/main" id="{88CFDD7E-A0C2-44F5-9780-B2C6530BD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9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25BC77-69CC-4839-B256-93919898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hr-HR" dirty="0"/>
              <a:t>Što od navedenog </a:t>
            </a:r>
            <a:r>
              <a:rPr lang="hr-HR" b="1" dirty="0"/>
              <a:t>nije</a:t>
            </a:r>
            <a:r>
              <a:rPr lang="hr-HR" dirty="0"/>
              <a:t> dio </a:t>
            </a:r>
            <a:r>
              <a:rPr lang="en-US" dirty="0"/>
              <a:t>emocionaln</a:t>
            </a:r>
            <a:r>
              <a:rPr lang="hr-HR" dirty="0"/>
              <a:t>e</a:t>
            </a:r>
            <a:r>
              <a:rPr lang="en-US" dirty="0"/>
              <a:t> inteligencij</a:t>
            </a:r>
            <a:r>
              <a:rPr lang="hr-HR" dirty="0"/>
              <a:t>e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5261851-D9EA-4E89-8D07-89E8908AB9E4}"/>
              </a:ext>
            </a:extLst>
          </p:cNvPr>
          <p:cNvSpPr/>
          <p:nvPr/>
        </p:nvSpPr>
        <p:spPr>
          <a:xfrm>
            <a:off x="1078230" y="44043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Razumijevanje tuđih emocija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9EF1437-0517-4102-83AE-6FD1D6EAF4C6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Razvijanje odnosa s drugima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8A3E4D4E-6DE9-4E69-AA14-F8CD92C561F7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Prepoznavanje tuđih emocija</a:t>
            </a:r>
            <a:endParaRPr lang="hr-HR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CD53146-D272-4A4F-BDC7-ADE6FF2860A7}"/>
              </a:ext>
            </a:extLst>
          </p:cNvPr>
          <p:cNvSpPr/>
          <p:nvPr/>
        </p:nvSpPr>
        <p:spPr>
          <a:xfrm>
            <a:off x="6899910" y="4404356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Ignoriranje tuđih emocija</a:t>
            </a:r>
            <a:endParaRPr lang="hr-HR" dirty="0"/>
          </a:p>
        </p:txBody>
      </p:sp>
      <p:pic>
        <p:nvPicPr>
          <p:cNvPr id="8" name="Picture 4" descr="apple.jpg">
            <a:extLst>
              <a:ext uri="{FF2B5EF4-FFF2-40B4-BE49-F238E27FC236}">
                <a16:creationId xmlns:a16="http://schemas.microsoft.com/office/drawing/2014/main" id="{D75E3D1A-7FE8-4E5C-B7C7-3F654CBE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00" b="33200"/>
          <a:stretch>
            <a:fillRect/>
          </a:stretch>
        </p:blipFill>
        <p:spPr>
          <a:xfrm>
            <a:off x="10987626" y="0"/>
            <a:ext cx="1204374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2107</Words>
  <Application>Microsoft Office PowerPoint</Application>
  <PresentationFormat>Široki zaslon</PresentationFormat>
  <Paragraphs>202</Paragraphs>
  <Slides>39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Arial Rounded MT Bold</vt:lpstr>
      <vt:lpstr>Calibri</vt:lpstr>
      <vt:lpstr>Calibri Light</vt:lpstr>
      <vt:lpstr>Times</vt:lpstr>
      <vt:lpstr>Times New Roman</vt:lpstr>
      <vt:lpstr>Wingdings</vt:lpstr>
      <vt:lpstr>Tema sustava Office</vt:lpstr>
      <vt:lpstr>Svjetski dan mentalnog zdravlja 10. 10. www.udruga-pragma.hr pragma@udruga-pragma.hr </vt:lpstr>
      <vt:lpstr>Poštovani ravnatelji,  dragi učitelji i nastavnici, stručni suradnici,  čestitamo vam Dan učitelja kojeg smo zajedno obilježili 5. listopada, a već 10. listopada stiže novi značajni datum za sve naše mlade, ali i sve stručnjake koji rade s djecom i mladima – Svjetski dan mentalnoga zdravlja. To je prilika za učenje i javno isticanje važnosti ulaganja u zaštitu mentalnoga zdravlja. Ohrabruje i činjenica kako većina učitelja i nastavnika osjeća entuzijazam za svoj rad s djecom i mladima i zato vjerujemo kako će i ova aktivnosti doprinijeti povezivanju udruga, ustanova, djece i roditelja.  Lijepo vas sve pozdravljamo iz Pragme i nadamo se da će se i vaša škola/učenički dom pridružiti u našu neformalnu Mrežu za socijalno i emocionalno učenje koja će biti mjesto susreta stručnjaka, mjesto umrežavanja i dijeljenja najboljih praksi.  S poštovanjem,  Nedjeljko Marković, dipl. socijalni radnik Predsjednik Pragme markovic@udruga-pragma.hr, 098 175 9390  ---------------------------------- Napomene vezane uz Kviz: Autorska prava ©Pragma, Teslina 13, Zagreb (OIB: 93604401369; www.udruga-pragma.hr). Sva prava pridržana. Strogo je zabranjena izmjena materijala bez prethodnog pisanog odobrenja dobivenog od Pragme. Programske aktivnosti provode se uz financijsku potporu Ministarstva zdravstva. Sadržaj dokumenta u isključivoj je odgovornosti Udruge Pragma i ni pod kojim uvjetima ne može se smatrati kao odraz stajališta Ministarstva zdravstva. Ovaj dokument izrađen je uz financijsku podršku Središnjeg državnog  ureda za demografiju i mlade. Sadržaj ovog dokumenta u isključivoj je odgovornosti korisnika (Pragme) i ni pod kojim se uvjetima ne može smatrati kao odraz stajališta davatelja. Projekt „Podrška obitelji u zajednici“ Pragma provodi u partnerstvu s Gradom Zagrebom, Društvom za komunikacijsku i medijsku kulturu i Udrugom sudaca za mladež, obiteljskih sudaca i stručnjaka za djecu i mladež.  Za sva dodatna pitanja oko Kviza, molimo vas obratite se: Mirjana Soljačić, mag. psihologije E-pošta: soljacic@udruga-pragma.hr, mobitel: 095 1789 952.</vt:lpstr>
      <vt:lpstr>PowerPoint prezentacija</vt:lpstr>
      <vt:lpstr>Što je mentalno zdravlje?</vt:lpstr>
      <vt:lpstr>KVIZ</vt:lpstr>
      <vt:lpstr>1. “Ne brini i razmišljaj pozitivno”, primjer je:</vt:lpstr>
      <vt:lpstr>1. “Ne brini i razmišljaj pozitivno”, primjer je:</vt:lpstr>
      <vt:lpstr>PowerPoint prezentacija</vt:lpstr>
      <vt:lpstr>2. Što od navedenog nije dio emocionalne inteligencije?</vt:lpstr>
      <vt:lpstr>PowerPoint prezentacija</vt:lpstr>
      <vt:lpstr>PowerPoint prezentacija</vt:lpstr>
      <vt:lpstr>3. Stres može utjecati na naše zdravlje?</vt:lpstr>
      <vt:lpstr>3. Stres može utjecati na naše zdravlje?</vt:lpstr>
      <vt:lpstr>PowerPoint prezentacija</vt:lpstr>
      <vt:lpstr>4. Što od navedenog može utjecati na našu sliku o vlastitom tijelu? </vt:lpstr>
      <vt:lpstr>4. Što od navedenog može utjecati na našu sliku o vlastitom tijelu? </vt:lpstr>
      <vt:lpstr>PowerPoint prezentacija</vt:lpstr>
      <vt:lpstr>5. Što je nomofobija?</vt:lpstr>
      <vt:lpstr>5. Što je nomofobija?</vt:lpstr>
      <vt:lpstr>PowerPoint prezentacija</vt:lpstr>
      <vt:lpstr>6. Socijalna fobija je samo sramežljivost?</vt:lpstr>
      <vt:lpstr>6. Socijalna fobija je samo sramežljivost</vt:lpstr>
      <vt:lpstr>PowerPoint prezentacija</vt:lpstr>
      <vt:lpstr>7. Alkohol ne narušava tjelesne ili psihičke funkcije te ima samo privremene efekte?</vt:lpstr>
      <vt:lpstr>PowerPoint prezentacija</vt:lpstr>
      <vt:lpstr>PowerPoint prezentacija</vt:lpstr>
      <vt:lpstr>8. Za usvojiti ili promijeniti neku naviku potrebno je tjedan dana?</vt:lpstr>
      <vt:lpstr>8. Za usvojiti ili promijeniti neku naviku potrebno je tjedan dana? </vt:lpstr>
      <vt:lpstr>PowerPoint prezentacija</vt:lpstr>
      <vt:lpstr>9. Izbaci uljeza!</vt:lpstr>
      <vt:lpstr>PowerPoint prezentacija</vt:lpstr>
      <vt:lpstr>PowerPoint prezentacija</vt:lpstr>
      <vt:lpstr>10. Kako se naziva psihološko stanje s izraženim strahom od ispita i testova?</vt:lpstr>
      <vt:lpstr>10. Kako se naziva psihološko stanje s izraženim strahom od ispita i testova?</vt:lpstr>
      <vt:lpstr>PowerPoint prezentacija</vt:lpstr>
      <vt:lpstr>11. Kako se naziva skup ponašanja koji omogućava osobi da poboljša ili održi svoje mentalno zdravlje? </vt:lpstr>
      <vt:lpstr>11. Kako se naziva skup ponašanja koja omogućava osobi da poboljša ili održi svoje mentalno zdravlje? </vt:lpstr>
      <vt:lpstr>PowerPoint prezentacija</vt:lpstr>
      <vt:lpstr>Ako osjećaš potrebu za razgovorom o svome mentalnom zdravlju, s povjerenjem se obrati nastavniku i stručnoj službi škole/doma, svome obiteljskom liječniku ili udrugama iz svoje lokalne zajednice koje imaju stručnjake iz područja zaštite mentalnog zdravlja.  Hvala na sudjelovanju!   Voli vas vaša Pragma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– mentalno zdravlje</dc:title>
  <dc:creator>PRAGMA</dc:creator>
  <cp:lastModifiedBy>Ivanka Gudelj</cp:lastModifiedBy>
  <cp:revision>56</cp:revision>
  <dcterms:created xsi:type="dcterms:W3CDTF">2022-10-06T15:47:21Z</dcterms:created>
  <dcterms:modified xsi:type="dcterms:W3CDTF">2024-01-29T14:26:15Z</dcterms:modified>
</cp:coreProperties>
</file>