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1A3ACE-1116-4F49-9091-2E41AE9861FE}" type="datetimeFigureOut">
              <a:rPr lang="sr-Latn-CS" smtClean="0"/>
              <a:t>19.6.2017.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DC244F-C9CC-481F-AC99-E512EA4993B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3ACE-1116-4F49-9091-2E41AE9861FE}" type="datetimeFigureOut">
              <a:rPr lang="sr-Latn-CS" smtClean="0"/>
              <a:t>19.6.2017.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244F-C9CC-481F-AC99-E512EA4993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3ACE-1116-4F49-9091-2E41AE9861FE}" type="datetimeFigureOut">
              <a:rPr lang="sr-Latn-CS" smtClean="0"/>
              <a:t>19.6.2017.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244F-C9CC-481F-AC99-E512EA4993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1A3ACE-1116-4F49-9091-2E41AE9861FE}" type="datetimeFigureOut">
              <a:rPr lang="sr-Latn-CS" smtClean="0"/>
              <a:t>19.6.2017.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DC244F-C9CC-481F-AC99-E512EA4993B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1A3ACE-1116-4F49-9091-2E41AE9861FE}" type="datetimeFigureOut">
              <a:rPr lang="sr-Latn-CS" smtClean="0"/>
              <a:t>19.6.2017.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DC244F-C9CC-481F-AC99-E512EA4993B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3ACE-1116-4F49-9091-2E41AE9861FE}" type="datetimeFigureOut">
              <a:rPr lang="sr-Latn-CS" smtClean="0"/>
              <a:t>19.6.2017.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244F-C9CC-481F-AC99-E512EA4993B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3ACE-1116-4F49-9091-2E41AE9861FE}" type="datetimeFigureOut">
              <a:rPr lang="sr-Latn-CS" smtClean="0"/>
              <a:t>19.6.2017.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244F-C9CC-481F-AC99-E512EA4993B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1A3ACE-1116-4F49-9091-2E41AE9861FE}" type="datetimeFigureOut">
              <a:rPr lang="sr-Latn-CS" smtClean="0"/>
              <a:t>19.6.2017.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DC244F-C9CC-481F-AC99-E512EA4993B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3ACE-1116-4F49-9091-2E41AE9861FE}" type="datetimeFigureOut">
              <a:rPr lang="sr-Latn-CS" smtClean="0"/>
              <a:t>19.6.2017.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244F-C9CC-481F-AC99-E512EA4993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1A3ACE-1116-4F49-9091-2E41AE9861FE}" type="datetimeFigureOut">
              <a:rPr lang="sr-Latn-CS" smtClean="0"/>
              <a:t>19.6.2017.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DC244F-C9CC-481F-AC99-E512EA4993BA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1A3ACE-1116-4F49-9091-2E41AE9861FE}" type="datetimeFigureOut">
              <a:rPr lang="sr-Latn-CS" smtClean="0"/>
              <a:t>19.6.2017.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DC244F-C9CC-481F-AC99-E512EA4993BA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1A3ACE-1116-4F49-9091-2E41AE9861FE}" type="datetimeFigureOut">
              <a:rPr lang="sr-Latn-CS" smtClean="0"/>
              <a:t>19.6.2017.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DC244F-C9CC-481F-AC99-E512EA4993B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s-obrtnicko-industrijska-skola-imotski.skole.h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22" y="4357694"/>
            <a:ext cx="6172200" cy="517992"/>
          </a:xfrm>
        </p:spPr>
        <p:txBody>
          <a:bodyPr>
            <a:noAutofit/>
          </a:bodyPr>
          <a:lstStyle/>
          <a:p>
            <a:pPr algn="ctr"/>
            <a:r>
              <a:rPr lang="hr-HR" sz="3600" dirty="0" smtClean="0">
                <a:latin typeface="Arial Black" pitchFamily="34" charset="0"/>
                <a:cs typeface="Aharoni" pitchFamily="2" charset="-79"/>
              </a:rPr>
              <a:t>Želim biti savjetnik u kupnji</a:t>
            </a:r>
            <a:endParaRPr lang="hr-HR" sz="36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5214950"/>
            <a:ext cx="6172200" cy="425942"/>
          </a:xfrm>
        </p:spPr>
        <p:txBody>
          <a:bodyPr>
            <a:normAutofit/>
          </a:bodyPr>
          <a:lstStyle/>
          <a:p>
            <a:pPr algn="ctr"/>
            <a:r>
              <a:rPr lang="hr-HR" sz="1600" dirty="0" smtClean="0">
                <a:hlinkClick r:id="rId2"/>
              </a:rPr>
              <a:t>www.ss-obrtnicko-industrijska-skola-imotski.skole.hr</a:t>
            </a:r>
            <a:endParaRPr lang="hr-HR" sz="1600" dirty="0" smtClean="0"/>
          </a:p>
        </p:txBody>
      </p:sp>
      <p:pic>
        <p:nvPicPr>
          <p:cNvPr id="13314" name="Picture 2" descr="https://encrypted-tbn0.gstatic.com/images?q=tbn:ANd9GcRPsGQlyQASSLWdZ6ioMYrsG8lsumWPjoGkEb9L__m3xA5-jdR_WshJ_O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290"/>
            <a:ext cx="1357322" cy="165639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71802" y="2000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r-HR" dirty="0" smtClean="0"/>
              <a:t>Obrtničko industrijska škola u Imotskom</a:t>
            </a:r>
          </a:p>
          <a:p>
            <a:pPr algn="ctr"/>
            <a:r>
              <a:rPr lang="hr-HR" dirty="0" smtClean="0"/>
              <a:t>ul. Brune Bušića 59</a:t>
            </a:r>
          </a:p>
          <a:p>
            <a:pPr algn="ctr"/>
            <a:r>
              <a:rPr lang="hr-HR" dirty="0" smtClean="0"/>
              <a:t>Fax/670-055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546" y="2928934"/>
            <a:ext cx="62150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600" dirty="0" smtClean="0"/>
              <a:t>Aktiv: Ekonomija, trgovina i poslovna administracija</a:t>
            </a:r>
            <a:endParaRPr lang="hr-HR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000" b="1" dirty="0" smtClean="0">
                <a:solidFill>
                  <a:srgbClr val="FF0000"/>
                </a:solidFill>
                <a:latin typeface="Arial Black" pitchFamily="34" charset="0"/>
              </a:rPr>
              <a:t>P</a:t>
            </a:r>
            <a:r>
              <a:rPr lang="hr-HR" sz="2400" b="1" dirty="0" smtClean="0">
                <a:solidFill>
                  <a:srgbClr val="FF0000"/>
                </a:solidFill>
                <a:latin typeface="Arial Black" pitchFamily="34" charset="0"/>
              </a:rPr>
              <a:t>rodaja</a:t>
            </a:r>
            <a:r>
              <a:rPr lang="hr-HR" sz="2400" dirty="0" smtClean="0">
                <a:latin typeface="Arial Black" pitchFamily="34" charset="0"/>
              </a:rPr>
              <a:t> – </a:t>
            </a:r>
            <a:r>
              <a:rPr lang="hr-HR" sz="2400" b="1" cap="none" dirty="0" smtClean="0">
                <a:solidFill>
                  <a:schemeClr val="tx1"/>
                </a:solidFill>
                <a:latin typeface="Arial Black" pitchFamily="34" charset="0"/>
              </a:rPr>
              <a:t>najstariji posao na svijetu u kojem se javljaju dvije osobe </a:t>
            </a:r>
            <a:r>
              <a:rPr lang="hr-HR" sz="2400" b="1" cap="none" dirty="0" smtClean="0">
                <a:latin typeface="Arial Black" pitchFamily="34" charset="0"/>
              </a:rPr>
              <a:t>– </a:t>
            </a:r>
            <a:r>
              <a:rPr lang="hr-HR" sz="2400" b="1" cap="none" dirty="0" smtClean="0">
                <a:solidFill>
                  <a:srgbClr val="FF0000"/>
                </a:solidFill>
                <a:latin typeface="Arial Black" pitchFamily="34" charset="0"/>
              </a:rPr>
              <a:t>kupac</a:t>
            </a:r>
            <a:r>
              <a:rPr lang="hr-HR" sz="2400" b="1" cap="none" dirty="0" smtClean="0">
                <a:latin typeface="Arial Black" pitchFamily="34" charset="0"/>
              </a:rPr>
              <a:t> </a:t>
            </a:r>
            <a:r>
              <a:rPr lang="hr-HR" sz="2400" b="1" cap="none" dirty="0" smtClean="0">
                <a:solidFill>
                  <a:schemeClr val="tx1"/>
                </a:solidFill>
                <a:latin typeface="Arial Black" pitchFamily="34" charset="0"/>
              </a:rPr>
              <a:t>i </a:t>
            </a:r>
            <a:r>
              <a:rPr lang="hr-HR" sz="2400" b="1" cap="none" dirty="0" smtClean="0">
                <a:solidFill>
                  <a:srgbClr val="FF0000"/>
                </a:solidFill>
                <a:latin typeface="Arial Black" pitchFamily="34" charset="0"/>
              </a:rPr>
              <a:t>prodavač</a:t>
            </a:r>
            <a:endParaRPr lang="hr-HR" sz="2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/>
          <a:lstStyle/>
          <a:p>
            <a:pPr algn="ctr">
              <a:buNone/>
            </a:pPr>
            <a:r>
              <a:rPr lang="hr-HR" sz="2800" b="1" dirty="0" smtClean="0">
                <a:solidFill>
                  <a:srgbClr val="FF0000"/>
                </a:solidFill>
              </a:rPr>
              <a:t>KUPAC</a:t>
            </a:r>
          </a:p>
          <a:p>
            <a:pPr algn="ctr">
              <a:buNone/>
            </a:pPr>
            <a:r>
              <a:rPr lang="hr-HR" b="1" dirty="0" smtClean="0"/>
              <a:t>osoba koja kupuje robu, ali ne mora biti i potrošač te robe</a:t>
            </a:r>
          </a:p>
          <a:p>
            <a:pPr algn="ctr">
              <a:buNone/>
            </a:pPr>
            <a:r>
              <a:rPr lang="hr-HR" sz="2800" b="1" dirty="0" smtClean="0">
                <a:solidFill>
                  <a:srgbClr val="FF0000"/>
                </a:solidFill>
              </a:rPr>
              <a:t>Prodavač</a:t>
            </a:r>
          </a:p>
          <a:p>
            <a:pPr algn="ctr">
              <a:buNone/>
            </a:pPr>
            <a:r>
              <a:rPr lang="hr-HR" b="1" dirty="0" smtClean="0"/>
              <a:t>zaposlenik prodavaonice koji komunicira s kupcima, prati kretanje zaliha, odgovoran je za izgled i funkcionalnost prodajnog prostora</a:t>
            </a:r>
          </a:p>
          <a:p>
            <a:endParaRPr lang="hr-HR" dirty="0"/>
          </a:p>
        </p:txBody>
      </p:sp>
      <p:pic>
        <p:nvPicPr>
          <p:cNvPr id="4" name="Picture 2" descr="C:\Users\Dean\Pictures\kupac-620x3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929198"/>
            <a:ext cx="4820194" cy="1699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>
                <a:solidFill>
                  <a:srgbClr val="FF0000"/>
                </a:solidFill>
                <a:latin typeface="Arial Black" pitchFamily="34" charset="0"/>
              </a:rPr>
              <a:t>Prednosti zanimanja prodavač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3600" b="1" dirty="0" smtClean="0"/>
              <a:t>zapošljavanje odmah nakon završetka školovanja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600" b="1" dirty="0" smtClean="0"/>
              <a:t>nastavak školovanja – upis u 4. stupanj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cap="none" dirty="0" smtClean="0">
                <a:solidFill>
                  <a:srgbClr val="FF0000"/>
                </a:solidFill>
                <a:latin typeface="Arial Black" pitchFamily="34" charset="0"/>
              </a:rPr>
              <a:t>Može li se i kako nakon srednje škole za zanimanje PRODAVAČ upisati fakultet?</a:t>
            </a:r>
            <a:endParaRPr lang="hr-HR" sz="2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b="1" dirty="0" smtClean="0"/>
              <a:t>Može.</a:t>
            </a:r>
          </a:p>
          <a:p>
            <a:pPr algn="just">
              <a:buNone/>
            </a:pPr>
            <a:r>
              <a:rPr lang="hr-HR" b="1" dirty="0" smtClean="0"/>
              <a:t>   Nakon SSS za zanimanje prodavač, učenici moraju upisati </a:t>
            </a:r>
            <a:r>
              <a:rPr lang="hr-HR" b="1" dirty="0" smtClean="0">
                <a:solidFill>
                  <a:srgbClr val="FF0000"/>
                </a:solidFill>
              </a:rPr>
              <a:t>4. stupanj</a:t>
            </a:r>
            <a:r>
              <a:rPr lang="hr-HR" b="1" dirty="0" smtClean="0"/>
              <a:t>. Po završetku 4. stupnja i </a:t>
            </a:r>
            <a:r>
              <a:rPr lang="hr-HR" b="1" dirty="0" smtClean="0">
                <a:solidFill>
                  <a:srgbClr val="FF0000"/>
                </a:solidFill>
              </a:rPr>
              <a:t>položene državne mature </a:t>
            </a:r>
            <a:r>
              <a:rPr lang="hr-HR" b="1" dirty="0" smtClean="0"/>
              <a:t>(obveza za sve učenike), učenik </a:t>
            </a:r>
            <a:r>
              <a:rPr lang="hr-HR" b="1" dirty="0" smtClean="0">
                <a:solidFill>
                  <a:srgbClr val="FF0000"/>
                </a:solidFill>
              </a:rPr>
              <a:t>može upisati željeni fakultet</a:t>
            </a:r>
            <a:r>
              <a:rPr lang="hr-HR" b="1" dirty="0" smtClean="0"/>
              <a:t>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 Black" pitchFamily="34" charset="0"/>
              </a:rPr>
              <a:t>1. Uvod o školi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Zanimanja:</a:t>
            </a:r>
          </a:p>
          <a:p>
            <a:r>
              <a:rPr lang="hr-HR" dirty="0" smtClean="0"/>
              <a:t>Kuhar </a:t>
            </a:r>
          </a:p>
          <a:p>
            <a:r>
              <a:rPr lang="hr-HR" dirty="0" smtClean="0"/>
              <a:t>Konobar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Prodavač</a:t>
            </a:r>
            <a:r>
              <a:rPr lang="hr-HR" dirty="0" smtClean="0"/>
              <a:t> </a:t>
            </a:r>
          </a:p>
          <a:p>
            <a:r>
              <a:rPr lang="hr-HR" dirty="0" smtClean="0"/>
              <a:t>Frizer </a:t>
            </a:r>
          </a:p>
          <a:p>
            <a:r>
              <a:rPr lang="hr-HR" dirty="0" smtClean="0"/>
              <a:t>Vozač motornog vozila </a:t>
            </a:r>
          </a:p>
          <a:p>
            <a:r>
              <a:rPr lang="hr-HR" dirty="0" smtClean="0"/>
              <a:t>Elektroinstalater </a:t>
            </a:r>
          </a:p>
          <a:p>
            <a:r>
              <a:rPr lang="hr-HR" dirty="0" smtClean="0"/>
              <a:t>Elektromehaničar </a:t>
            </a:r>
          </a:p>
          <a:p>
            <a:r>
              <a:rPr lang="hr-HR" dirty="0" smtClean="0"/>
              <a:t>Autoelektričar </a:t>
            </a:r>
          </a:p>
          <a:p>
            <a:r>
              <a:rPr lang="hr-HR" dirty="0" smtClean="0"/>
              <a:t>Automehaničar </a:t>
            </a:r>
          </a:p>
          <a:p>
            <a:r>
              <a:rPr lang="hr-HR" dirty="0" smtClean="0"/>
              <a:t>Instalater grijanja i klimatizacije </a:t>
            </a:r>
          </a:p>
          <a:p>
            <a:r>
              <a:rPr lang="hr-HR" dirty="0" smtClean="0"/>
              <a:t>Plinoinstalater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467600" cy="48896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Arial Black" pitchFamily="34" charset="0"/>
              </a:rPr>
              <a:t>2. Zanimanje prodavač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1357298"/>
            <a:ext cx="3900993" cy="2427955"/>
          </a:xfrm>
          <a:prstGeom prst="rect">
            <a:avLst/>
          </a:prstGeom>
        </p:spPr>
      </p:pic>
      <p:pic>
        <p:nvPicPr>
          <p:cNvPr id="5" name="Picture 2" descr="http://ivanradonjic.me/wp-content/uploads/2013/12/jointloyalty.com_-1024x68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4071942"/>
            <a:ext cx="3897377" cy="239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 Black" pitchFamily="34" charset="0"/>
              </a:rPr>
              <a:t>3. školovanje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428596" y="1571612"/>
            <a:ext cx="792961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3 </a:t>
            </a:r>
            <a:r>
              <a:rPr lang="hr-HR" sz="4000" b="1" cap="none" dirty="0" smtClean="0">
                <a:solidFill>
                  <a:srgbClr val="FF0000"/>
                </a:solidFill>
              </a:rPr>
              <a:t>godine</a:t>
            </a:r>
          </a:p>
          <a:p>
            <a:r>
              <a:rPr lang="hr-HR" sz="4000" b="1" cap="none" dirty="0" smtClean="0">
                <a:solidFill>
                  <a:srgbClr val="FF0000"/>
                </a:solidFill>
              </a:rPr>
              <a:t>(1., 2. i 3. razred)</a:t>
            </a:r>
            <a:endParaRPr lang="hr-HR" sz="4000" b="1" dirty="0" smtClean="0">
              <a:solidFill>
                <a:srgbClr val="FF0000"/>
              </a:solidFill>
            </a:endParaRPr>
          </a:p>
          <a:p>
            <a:r>
              <a:rPr lang="hr-HR" sz="3200" b="1" cap="none" dirty="0" smtClean="0"/>
              <a:t>nakon čega je moguće </a:t>
            </a:r>
            <a:r>
              <a:rPr lang="hr-HR" sz="3200" b="1" cap="none" dirty="0" smtClean="0">
                <a:solidFill>
                  <a:srgbClr val="FF0000"/>
                </a:solidFill>
              </a:rPr>
              <a:t>zapošljavanje</a:t>
            </a:r>
            <a:r>
              <a:rPr lang="hr-HR" sz="3200" b="1" cap="none" dirty="0" smtClean="0"/>
              <a:t> i specijalizacija rada te </a:t>
            </a:r>
            <a:r>
              <a:rPr lang="hr-HR" sz="3200" b="1" cap="none" dirty="0" smtClean="0">
                <a:solidFill>
                  <a:srgbClr val="FF0000"/>
                </a:solidFill>
              </a:rPr>
              <a:t>nastavak školovanja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Jedan dan </a:t>
            </a:r>
            <a:r>
              <a:rPr lang="hr-HR" sz="3600" dirty="0" smtClean="0"/>
              <a:t>– </a:t>
            </a:r>
            <a:r>
              <a:rPr lang="hr-HR" sz="3600" b="1" dirty="0" smtClean="0"/>
              <a:t>praktična nastava u prodavaonici 8 sati  </a:t>
            </a:r>
          </a:p>
          <a:p>
            <a:r>
              <a:rPr lang="hr-HR" sz="3600" b="1" dirty="0" smtClean="0">
                <a:solidFill>
                  <a:srgbClr val="FF0000"/>
                </a:solidFill>
              </a:rPr>
              <a:t>Četiri dana </a:t>
            </a:r>
            <a:r>
              <a:rPr lang="hr-HR" sz="3600" dirty="0" smtClean="0"/>
              <a:t>-  </a:t>
            </a:r>
            <a:r>
              <a:rPr lang="hr-HR" sz="3600" b="1" dirty="0" smtClean="0"/>
              <a:t>nastava u školi prema rasporedu sati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  <a:latin typeface="Arial Black" pitchFamily="34" charset="0"/>
              </a:rPr>
              <a:t>Stručni predmeti u 1. razredu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Trgovinsko poslovanje – </a:t>
            </a:r>
            <a:r>
              <a:rPr lang="hr-HR" sz="3200" b="1" dirty="0" smtClean="0">
                <a:solidFill>
                  <a:srgbClr val="0070C0"/>
                </a:solidFill>
              </a:rPr>
              <a:t>2 sata tjedno</a:t>
            </a:r>
          </a:p>
          <a:p>
            <a:pPr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Poznavanje robe – </a:t>
            </a:r>
            <a:r>
              <a:rPr lang="hr-HR" sz="3200" b="1" dirty="0" smtClean="0">
                <a:solidFill>
                  <a:srgbClr val="0070C0"/>
                </a:solidFill>
              </a:rPr>
              <a:t>2 sata tjedno</a:t>
            </a:r>
          </a:p>
          <a:p>
            <a:pPr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Higijena i ekologija </a:t>
            </a:r>
            <a:r>
              <a:rPr lang="hr-HR" sz="3200" b="1" dirty="0" smtClean="0">
                <a:solidFill>
                  <a:srgbClr val="0070C0"/>
                </a:solidFill>
              </a:rPr>
              <a:t>– 1 sat tjedno</a:t>
            </a:r>
          </a:p>
          <a:p>
            <a:pPr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Matematika u struci – </a:t>
            </a:r>
            <a:r>
              <a:rPr lang="hr-HR" sz="3200" b="1" dirty="0" smtClean="0">
                <a:solidFill>
                  <a:srgbClr val="0070C0"/>
                </a:solidFill>
              </a:rPr>
              <a:t>2 sata tjedno</a:t>
            </a:r>
          </a:p>
          <a:p>
            <a:pPr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Poslovni bonton -</a:t>
            </a:r>
            <a:r>
              <a:rPr lang="hr-HR" sz="3200" b="1" dirty="0" smtClean="0">
                <a:solidFill>
                  <a:srgbClr val="0070C0"/>
                </a:solidFill>
              </a:rPr>
              <a:t> 1 sat tjedno</a:t>
            </a:r>
          </a:p>
          <a:p>
            <a:pPr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Računalstvo u struci-</a:t>
            </a:r>
            <a:r>
              <a:rPr lang="hr-HR" sz="3200" b="1" dirty="0" smtClean="0">
                <a:solidFill>
                  <a:srgbClr val="0070C0"/>
                </a:solidFill>
              </a:rPr>
              <a:t> 1 sat tjedno</a:t>
            </a:r>
          </a:p>
          <a:p>
            <a:pPr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Poznavanje robe-</a:t>
            </a:r>
            <a:r>
              <a:rPr lang="hr-HR" sz="3200" b="1" dirty="0" smtClean="0">
                <a:solidFill>
                  <a:srgbClr val="0070C0"/>
                </a:solidFill>
              </a:rPr>
              <a:t> 1 sat tjedno</a:t>
            </a:r>
          </a:p>
          <a:p>
            <a:pPr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Praktična nastava u prodavaonici – </a:t>
            </a:r>
            <a:r>
              <a:rPr lang="hr-HR" sz="3200" b="1" dirty="0" smtClean="0">
                <a:solidFill>
                  <a:srgbClr val="0070C0"/>
                </a:solidFill>
              </a:rPr>
              <a:t>8 sati tjedno(na više mjesta plaćena učenicima)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Arial Black" pitchFamily="34" charset="0"/>
              </a:rPr>
              <a:t>Opći predmeti u prvom razredu</a:t>
            </a:r>
            <a:endParaRPr lang="hr-H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Hrvatski jezik - </a:t>
            </a:r>
            <a:r>
              <a:rPr lang="hr-HR" sz="3200" b="1" dirty="0" smtClean="0">
                <a:solidFill>
                  <a:srgbClr val="0070C0"/>
                </a:solidFill>
              </a:rPr>
              <a:t>3 sata tjedno</a:t>
            </a:r>
          </a:p>
          <a:p>
            <a:r>
              <a:rPr lang="hr-HR" sz="3200" b="1" dirty="0" smtClean="0"/>
              <a:t>Strani jezik - </a:t>
            </a:r>
            <a:r>
              <a:rPr lang="hr-HR" sz="3200" b="1" dirty="0" smtClean="0">
                <a:solidFill>
                  <a:srgbClr val="0070C0"/>
                </a:solidFill>
              </a:rPr>
              <a:t>2 sata tjedno</a:t>
            </a:r>
          </a:p>
          <a:p>
            <a:r>
              <a:rPr lang="hr-HR" sz="3200" b="1" dirty="0" smtClean="0"/>
              <a:t>Povijest - </a:t>
            </a:r>
            <a:r>
              <a:rPr lang="hr-HR" sz="3200" b="1" dirty="0" smtClean="0">
                <a:solidFill>
                  <a:srgbClr val="0070C0"/>
                </a:solidFill>
              </a:rPr>
              <a:t>2 sata tjedno</a:t>
            </a:r>
          </a:p>
          <a:p>
            <a:r>
              <a:rPr lang="hr-HR" sz="3200" b="1" dirty="0" smtClean="0"/>
              <a:t>Vjeronauk/Etika - </a:t>
            </a:r>
            <a:r>
              <a:rPr lang="hr-HR" sz="3200" b="1" dirty="0" smtClean="0">
                <a:solidFill>
                  <a:srgbClr val="0070C0"/>
                </a:solidFill>
              </a:rPr>
              <a:t>1 sat tjedno</a:t>
            </a:r>
          </a:p>
          <a:p>
            <a:r>
              <a:rPr lang="hr-HR" sz="3200" b="1" dirty="0" smtClean="0"/>
              <a:t>TZK - </a:t>
            </a:r>
            <a:r>
              <a:rPr lang="hr-HR" sz="3200" b="1" dirty="0" smtClean="0">
                <a:solidFill>
                  <a:srgbClr val="0070C0"/>
                </a:solidFill>
              </a:rPr>
              <a:t>1 sat tjedno</a:t>
            </a:r>
          </a:p>
          <a:p>
            <a:r>
              <a:rPr lang="hr-HR" sz="3200" b="1" dirty="0" smtClean="0"/>
              <a:t>TZK - </a:t>
            </a:r>
            <a:r>
              <a:rPr lang="hr-HR" sz="3200" b="1" dirty="0" smtClean="0">
                <a:solidFill>
                  <a:srgbClr val="0070C0"/>
                </a:solidFill>
              </a:rPr>
              <a:t>1 sat jedno (izborna nastava)</a:t>
            </a:r>
            <a:endParaRPr lang="hr-HR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>
                <a:solidFill>
                  <a:srgbClr val="FF0000"/>
                </a:solidFill>
                <a:latin typeface="Arial Black" pitchFamily="34" charset="0"/>
              </a:rPr>
              <a:t>P</a:t>
            </a:r>
            <a:r>
              <a:rPr lang="hr-HR" dirty="0" smtClean="0">
                <a:solidFill>
                  <a:srgbClr val="FF0000"/>
                </a:solidFill>
                <a:latin typeface="Arial Black" pitchFamily="34" charset="0"/>
              </a:rPr>
              <a:t>oželjne osobine</a:t>
            </a:r>
            <a:r>
              <a:rPr lang="hr-HR" sz="2400" dirty="0" smtClean="0">
                <a:solidFill>
                  <a:srgbClr val="FF0000"/>
                </a:solidFill>
                <a:latin typeface="Arial Black" pitchFamily="34" charset="0"/>
              </a:rPr>
              <a:t> I KARAKTERISTIKE</a:t>
            </a:r>
            <a:r>
              <a:rPr lang="hr-HR" dirty="0" smtClean="0">
                <a:solidFill>
                  <a:srgbClr val="FF0000"/>
                </a:solidFill>
                <a:latin typeface="Arial Black" pitchFamily="34" charset="0"/>
              </a:rPr>
              <a:t> prodavača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hr-HR" b="1" dirty="0" smtClean="0"/>
              <a:t>ljubaznost</a:t>
            </a:r>
          </a:p>
          <a:p>
            <a:pPr algn="just">
              <a:buFont typeface="Wingdings" pitchFamily="2" charset="2"/>
              <a:buChar char="ü"/>
            </a:pPr>
            <a:r>
              <a:rPr lang="hr-HR" b="1" dirty="0" smtClean="0"/>
              <a:t>otvorenost</a:t>
            </a:r>
          </a:p>
          <a:p>
            <a:pPr algn="just">
              <a:buFont typeface="Wingdings" pitchFamily="2" charset="2"/>
              <a:buChar char="ü"/>
            </a:pPr>
            <a:r>
              <a:rPr lang="hr-HR" b="1" dirty="0" smtClean="0"/>
              <a:t>odgovornost</a:t>
            </a:r>
          </a:p>
          <a:p>
            <a:pPr algn="just">
              <a:buFont typeface="Wingdings" pitchFamily="2" charset="2"/>
              <a:buChar char="ü"/>
            </a:pPr>
            <a:r>
              <a:rPr lang="hr-HR" b="1" dirty="0" smtClean="0"/>
              <a:t>poštenje</a:t>
            </a:r>
          </a:p>
          <a:p>
            <a:pPr algn="just">
              <a:buFont typeface="Wingdings" pitchFamily="2" charset="2"/>
              <a:buChar char="ü"/>
            </a:pPr>
            <a:r>
              <a:rPr lang="hr-HR" b="1" dirty="0" smtClean="0"/>
              <a:t>strpljivost</a:t>
            </a:r>
          </a:p>
          <a:p>
            <a:pPr algn="just">
              <a:buFont typeface="Wingdings" pitchFamily="2" charset="2"/>
              <a:buChar char="ü"/>
            </a:pPr>
            <a:r>
              <a:rPr lang="hr-HR" b="1" dirty="0" smtClean="0"/>
              <a:t>spremnost na uslugu</a:t>
            </a:r>
          </a:p>
          <a:p>
            <a:pPr algn="just">
              <a:buFont typeface="Wingdings" pitchFamily="2" charset="2"/>
              <a:buChar char="ü"/>
            </a:pPr>
            <a:r>
              <a:rPr lang="hr-HR" b="1" dirty="0" smtClean="0"/>
              <a:t>urednost</a:t>
            </a:r>
            <a:endParaRPr lang="hr-HR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pristojnost</a:t>
            </a:r>
          </a:p>
          <a:p>
            <a:pPr algn="just">
              <a:buFont typeface="Wingdings" pitchFamily="2" charset="2"/>
              <a:buChar char="ü"/>
            </a:pPr>
            <a:r>
              <a:rPr lang="hr-HR" b="1" dirty="0" smtClean="0"/>
              <a:t>stručnost </a:t>
            </a:r>
          </a:p>
          <a:p>
            <a:endParaRPr lang="hr-HR" dirty="0"/>
          </a:p>
        </p:txBody>
      </p:sp>
      <p:pic>
        <p:nvPicPr>
          <p:cNvPr id="4" name="Picture 2" descr="C:\Users\Dean\Pictures\prodavač sl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857364"/>
            <a:ext cx="4166402" cy="3303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1500198"/>
          </a:xfrm>
        </p:spPr>
        <p:txBody>
          <a:bodyPr>
            <a:normAutofit fontScale="90000"/>
          </a:bodyPr>
          <a:lstStyle/>
          <a:p>
            <a:r>
              <a:rPr lang="hr-HR" sz="2700" b="1" cap="none" dirty="0" smtClean="0">
                <a:solidFill>
                  <a:srgbClr val="FF0000"/>
                </a:solidFill>
                <a:latin typeface="Arial Black" pitchFamily="34" charset="0"/>
              </a:rPr>
              <a:t>Učenici koji završe trgovačku školu za zanimanje prodavač bit će osposobljeni za samostalno obavljanje sljedećih poslova: </a:t>
            </a:r>
            <a:r>
              <a:rPr lang="hr-HR" sz="2800" b="1" cap="none" dirty="0" smtClean="0">
                <a:solidFill>
                  <a:srgbClr val="FF0000"/>
                </a:solidFill>
              </a:rPr>
              <a:t/>
            </a:r>
            <a:br>
              <a:rPr lang="hr-HR" sz="2800" b="1" cap="none" dirty="0" smtClean="0">
                <a:solidFill>
                  <a:srgbClr val="FF0000"/>
                </a:solidFill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b="1" dirty="0" smtClean="0"/>
              <a:t>prodaja robe na malo i veliko 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naručivanje i preuzimanje robe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priprema robe za prodaju 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izlaganje robe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prodaja i naplaćivanje robe 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izdavanje garancija 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rješavanje reklamacija 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obračun dnevnog utrška 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rad na poslovima inventure </a:t>
            </a:r>
          </a:p>
          <a:p>
            <a:endParaRPr lang="hr-HR" dirty="0"/>
          </a:p>
        </p:txBody>
      </p:sp>
      <p:pic>
        <p:nvPicPr>
          <p:cNvPr id="4" name="Picture 2" descr="C:\Users\Dean\Pictures\izlaganje ro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000372"/>
            <a:ext cx="3236275" cy="2471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380</Words>
  <Application>Microsoft Office PowerPoint</Application>
  <PresentationFormat>Prikaz na zaslonu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9" baseType="lpstr">
      <vt:lpstr>Aharoni</vt:lpstr>
      <vt:lpstr>Arial</vt:lpstr>
      <vt:lpstr>Arial Black</vt:lpstr>
      <vt:lpstr>Century Schoolbook</vt:lpstr>
      <vt:lpstr>Wingdings</vt:lpstr>
      <vt:lpstr>Wingdings 2</vt:lpstr>
      <vt:lpstr>Oriel</vt:lpstr>
      <vt:lpstr>Želim biti savjetnik u kupnji</vt:lpstr>
      <vt:lpstr>1. Uvod o školi</vt:lpstr>
      <vt:lpstr>2. Zanimanje prodavač</vt:lpstr>
      <vt:lpstr>3. školovanje</vt:lpstr>
      <vt:lpstr>PowerPoint prezentacija</vt:lpstr>
      <vt:lpstr>Stručni predmeti u 1. razredu</vt:lpstr>
      <vt:lpstr>Opći predmeti u prvom razredu</vt:lpstr>
      <vt:lpstr>Poželjne osobine I KARAKTERISTIKE prodavača</vt:lpstr>
      <vt:lpstr>Učenici koji završe trgovačku školu za zanimanje prodavač bit će osposobljeni za samostalno obavljanje sljedećih poslova:  </vt:lpstr>
      <vt:lpstr>Prodaja – najstariji posao na svijetu u kojem se javljaju dvije osobe – kupac i prodavač</vt:lpstr>
      <vt:lpstr>Prednosti zanimanja prodavač</vt:lpstr>
      <vt:lpstr>Može li se i kako nakon srednje škole za zanimanje PRODAVAČ upisati fakultet?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Želim biti savjetnik u kupnji</dc:title>
  <dc:creator>Ana</dc:creator>
  <cp:lastModifiedBy>Pere Lončar</cp:lastModifiedBy>
  <cp:revision>8</cp:revision>
  <dcterms:created xsi:type="dcterms:W3CDTF">2017-04-27T16:55:44Z</dcterms:created>
  <dcterms:modified xsi:type="dcterms:W3CDTF">2017-06-19T08:36:42Z</dcterms:modified>
</cp:coreProperties>
</file>